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Doulos" charset="1" panose="02000500070000020004"/>
      <p:regular r:id="rId21"/>
    </p:embeddedFont>
    <p:embeddedFont>
      <p:font typeface="DM Sans" charset="1" panose="00000000000000000000"/>
      <p:regular r:id="rId22"/>
    </p:embeddedFont>
    <p:embeddedFont>
      <p:font typeface="Alice Bold" charset="1" panose="00000500000000000000"/>
      <p:regular r:id="rId23"/>
    </p:embeddedFont>
    <p:embeddedFont>
      <p:font typeface="Alice" charset="1" panose="00000500000000000000"/>
      <p:regular r:id="rId24"/>
    </p:embeddedFont>
    <p:embeddedFont>
      <p:font typeface="Arimo" charset="1" panose="020B0604020202020204"/>
      <p:regular r:id="rId25"/>
    </p:embeddedFont>
    <p:embeddedFont>
      <p:font typeface="Finger Paint" charset="1" panose="020B05060400000200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9.png" Type="http://schemas.openxmlformats.org/officeDocument/2006/relationships/image"/><Relationship Id="rId4" Target="../media/image8.png" Type="http://schemas.openxmlformats.org/officeDocument/2006/relationships/image"/><Relationship Id="rId5"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https://webthesis.biblio.polito.it/secure/31058/1/tesi.pdf"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https://arxiv.org/pdf/2405.08792"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https://arxiv.org/pdf/2402.10083"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https://dl.acm.org/doi/10.1145/3386723.3387897"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https://ijsrem.com/download/rag-based-chatbot-using-llms/"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806724" y="2807745"/>
            <a:ext cx="14959965" cy="9525"/>
          </a:xfrm>
          <a:prstGeom prst="line">
            <a:avLst/>
          </a:prstGeom>
          <a:ln cap="rnd" w="9525">
            <a:solidFill>
              <a:srgbClr val="000000"/>
            </a:solidFill>
            <a:prstDash val="solid"/>
            <a:headEnd type="none" len="sm" w="sm"/>
            <a:tailEnd type="none" len="sm" w="sm"/>
          </a:ln>
        </p:spPr>
      </p:sp>
      <p:sp>
        <p:nvSpPr>
          <p:cNvPr name="AutoShape 3" id="3"/>
          <p:cNvSpPr/>
          <p:nvPr/>
        </p:nvSpPr>
        <p:spPr>
          <a:xfrm>
            <a:off x="1806721" y="6960087"/>
            <a:ext cx="14822805" cy="9525"/>
          </a:xfrm>
          <a:prstGeom prst="line">
            <a:avLst/>
          </a:prstGeom>
          <a:ln cap="rnd" w="9525">
            <a:solidFill>
              <a:srgbClr val="000000"/>
            </a:solidFill>
            <a:prstDash val="solid"/>
            <a:headEnd type="none" len="sm" w="sm"/>
            <a:tailEnd type="none" len="sm" w="sm"/>
          </a:ln>
        </p:spPr>
      </p:sp>
      <p:sp>
        <p:nvSpPr>
          <p:cNvPr name="TextBox 4" id="4"/>
          <p:cNvSpPr txBox="true"/>
          <p:nvPr/>
        </p:nvSpPr>
        <p:spPr>
          <a:xfrm rot="0">
            <a:off x="2071622" y="3291328"/>
            <a:ext cx="14577364" cy="3539196"/>
          </a:xfrm>
          <a:prstGeom prst="rect">
            <a:avLst/>
          </a:prstGeom>
        </p:spPr>
        <p:txBody>
          <a:bodyPr anchor="t" rtlCol="false" tIns="0" lIns="0" bIns="0" rIns="0">
            <a:spAutoFit/>
          </a:bodyPr>
          <a:lstStyle/>
          <a:p>
            <a:pPr algn="ctr">
              <a:lnSpc>
                <a:spcPts val="3711"/>
              </a:lnSpc>
            </a:pPr>
            <a:r>
              <a:rPr lang="en-US" sz="3638" spc="-90">
                <a:solidFill>
                  <a:srgbClr val="262626"/>
                </a:solidFill>
                <a:latin typeface="Doulos"/>
                <a:ea typeface="Doulos"/>
                <a:cs typeface="Doulos"/>
                <a:sym typeface="Doulos"/>
              </a:rPr>
              <a:t>F</a:t>
            </a:r>
            <a:r>
              <a:rPr lang="en-US" sz="3638" spc="-90">
                <a:solidFill>
                  <a:srgbClr val="262626"/>
                </a:solidFill>
                <a:latin typeface="Doulos"/>
                <a:ea typeface="Doulos"/>
                <a:cs typeface="Doulos"/>
                <a:sym typeface="Doulos"/>
              </a:rPr>
              <a:t>irst Project Presentation on </a:t>
            </a:r>
          </a:p>
          <a:p>
            <a:pPr algn="ctr">
              <a:lnSpc>
                <a:spcPts val="5506"/>
              </a:lnSpc>
            </a:pPr>
          </a:p>
          <a:p>
            <a:pPr algn="ctr">
              <a:lnSpc>
                <a:spcPts val="5506"/>
              </a:lnSpc>
            </a:pPr>
          </a:p>
          <a:p>
            <a:pPr algn="ctr">
              <a:lnSpc>
                <a:spcPts val="5506"/>
              </a:lnSpc>
            </a:pPr>
          </a:p>
          <a:p>
            <a:pPr algn="ctr">
              <a:lnSpc>
                <a:spcPts val="3810"/>
              </a:lnSpc>
            </a:pPr>
            <a:r>
              <a:rPr lang="en-US" sz="3736" spc="-93">
                <a:solidFill>
                  <a:srgbClr val="262626"/>
                </a:solidFill>
                <a:latin typeface="Doulos"/>
                <a:ea typeface="Doulos"/>
                <a:cs typeface="Doulos"/>
                <a:sym typeface="Doulos"/>
              </a:rPr>
              <a:t>Supervisor: Dr. Mangesh Kose</a:t>
            </a:r>
          </a:p>
          <a:p>
            <a:pPr algn="ctr">
              <a:lnSpc>
                <a:spcPts val="3810"/>
              </a:lnSpc>
            </a:pPr>
          </a:p>
        </p:txBody>
      </p:sp>
      <p:sp>
        <p:nvSpPr>
          <p:cNvPr name="Freeform 5" id="5"/>
          <p:cNvSpPr/>
          <p:nvPr/>
        </p:nvSpPr>
        <p:spPr>
          <a:xfrm flipH="false" flipV="false" rot="0">
            <a:off x="285684" y="313932"/>
            <a:ext cx="1785938" cy="1857375"/>
          </a:xfrm>
          <a:custGeom>
            <a:avLst/>
            <a:gdLst/>
            <a:ahLst/>
            <a:cxnLst/>
            <a:rect r="r" b="b" t="t" l="l"/>
            <a:pathLst>
              <a:path h="1857375" w="1785938">
                <a:moveTo>
                  <a:pt x="0" y="0"/>
                </a:moveTo>
                <a:lnTo>
                  <a:pt x="1785938" y="0"/>
                </a:lnTo>
                <a:lnTo>
                  <a:pt x="1785938" y="1857375"/>
                </a:lnTo>
                <a:lnTo>
                  <a:pt x="0" y="1857375"/>
                </a:lnTo>
                <a:lnTo>
                  <a:pt x="0" y="0"/>
                </a:lnTo>
                <a:close/>
              </a:path>
            </a:pathLst>
          </a:custGeom>
          <a:blipFill>
            <a:blip r:embed="rId2"/>
            <a:stretch>
              <a:fillRect l="0" t="0" r="0" b="0"/>
            </a:stretch>
          </a:blipFill>
        </p:spPr>
      </p:sp>
      <p:sp>
        <p:nvSpPr>
          <p:cNvPr name="Freeform 6" id="6"/>
          <p:cNvSpPr/>
          <p:nvPr/>
        </p:nvSpPr>
        <p:spPr>
          <a:xfrm flipH="false" flipV="false" rot="0">
            <a:off x="6617109" y="3745107"/>
            <a:ext cx="5505438" cy="2287143"/>
          </a:xfrm>
          <a:custGeom>
            <a:avLst/>
            <a:gdLst/>
            <a:ahLst/>
            <a:cxnLst/>
            <a:rect r="r" b="b" t="t" l="l"/>
            <a:pathLst>
              <a:path h="2287143" w="5505438">
                <a:moveTo>
                  <a:pt x="0" y="0"/>
                </a:moveTo>
                <a:lnTo>
                  <a:pt x="5505438" y="0"/>
                </a:lnTo>
                <a:lnTo>
                  <a:pt x="5505438" y="2287143"/>
                </a:lnTo>
                <a:lnTo>
                  <a:pt x="0" y="2287143"/>
                </a:lnTo>
                <a:lnTo>
                  <a:pt x="0" y="0"/>
                </a:lnTo>
                <a:close/>
              </a:path>
            </a:pathLst>
          </a:custGeom>
          <a:blipFill>
            <a:blip r:embed="rId3"/>
            <a:stretch>
              <a:fillRect l="0" t="-4340" r="0" b="0"/>
            </a:stretch>
          </a:blipFill>
        </p:spPr>
      </p:sp>
      <p:sp>
        <p:nvSpPr>
          <p:cNvPr name="TextBox 7" id="7"/>
          <p:cNvSpPr txBox="true"/>
          <p:nvPr/>
        </p:nvSpPr>
        <p:spPr>
          <a:xfrm rot="0">
            <a:off x="2071621" y="7329487"/>
            <a:ext cx="13822541" cy="1763268"/>
          </a:xfrm>
          <a:prstGeom prst="rect">
            <a:avLst/>
          </a:prstGeom>
        </p:spPr>
        <p:txBody>
          <a:bodyPr anchor="t" rtlCol="false" tIns="0" lIns="0" bIns="0" rIns="0">
            <a:spAutoFit/>
          </a:bodyPr>
          <a:lstStyle/>
          <a:p>
            <a:pPr algn="ctr">
              <a:lnSpc>
                <a:spcPts val="3455"/>
              </a:lnSpc>
            </a:pPr>
            <a:r>
              <a:rPr lang="en-US" sz="3199" spc="348">
                <a:solidFill>
                  <a:srgbClr val="000000"/>
                </a:solidFill>
                <a:latin typeface="Doulos"/>
                <a:ea typeface="Doulos"/>
                <a:cs typeface="Doulos"/>
                <a:sym typeface="Doulos"/>
              </a:rPr>
              <a:t>Enrollment No. and Name of Student:-</a:t>
            </a:r>
          </a:p>
          <a:p>
            <a:pPr algn="ctr">
              <a:lnSpc>
                <a:spcPts val="3455"/>
              </a:lnSpc>
            </a:pPr>
            <a:r>
              <a:rPr lang="en-US" sz="3199" spc="348">
                <a:solidFill>
                  <a:srgbClr val="000000"/>
                </a:solidFill>
                <a:latin typeface="Doulos"/>
                <a:ea typeface="Doulos"/>
                <a:cs typeface="Doulos"/>
                <a:sym typeface="Doulos"/>
              </a:rPr>
              <a:t>BT21CSE161 Lakshit Upreti</a:t>
            </a:r>
          </a:p>
          <a:p>
            <a:pPr algn="ctr">
              <a:lnSpc>
                <a:spcPts val="3455"/>
              </a:lnSpc>
            </a:pPr>
            <a:r>
              <a:rPr lang="en-US" sz="3199" spc="348">
                <a:solidFill>
                  <a:srgbClr val="000000"/>
                </a:solidFill>
                <a:latin typeface="Doulos"/>
                <a:ea typeface="Doulos"/>
                <a:cs typeface="Doulos"/>
                <a:sym typeface="Doulos"/>
              </a:rPr>
              <a:t>BT21CSE188 Abhishek Kumar</a:t>
            </a:r>
          </a:p>
          <a:p>
            <a:pPr algn="ctr">
              <a:lnSpc>
                <a:spcPts val="3455"/>
              </a:lnSpc>
            </a:pPr>
            <a:r>
              <a:rPr lang="en-US" sz="3199" spc="349">
                <a:solidFill>
                  <a:srgbClr val="000000"/>
                </a:solidFill>
                <a:latin typeface="Doulos"/>
                <a:ea typeface="Doulos"/>
                <a:cs typeface="Doulos"/>
                <a:sym typeface="Doulos"/>
              </a:rPr>
              <a:t>BT21CSE194 Gyanbardhan</a:t>
            </a:r>
          </a:p>
        </p:txBody>
      </p:sp>
      <p:sp>
        <p:nvSpPr>
          <p:cNvPr name="TextBox 8" id="8"/>
          <p:cNvSpPr txBox="true"/>
          <p:nvPr/>
        </p:nvSpPr>
        <p:spPr>
          <a:xfrm rot="0">
            <a:off x="2987573" y="355058"/>
            <a:ext cx="13080114" cy="2171700"/>
          </a:xfrm>
          <a:prstGeom prst="rect">
            <a:avLst/>
          </a:prstGeom>
        </p:spPr>
        <p:txBody>
          <a:bodyPr anchor="t" rtlCol="false" tIns="0" lIns="0" bIns="0" rIns="0">
            <a:spAutoFit/>
          </a:bodyPr>
          <a:lstStyle/>
          <a:p>
            <a:pPr algn="ctr">
              <a:lnSpc>
                <a:spcPts val="4320"/>
              </a:lnSpc>
            </a:pPr>
            <a:r>
              <a:rPr lang="en-US" sz="3600" spc="-28">
                <a:solidFill>
                  <a:srgbClr val="000000"/>
                </a:solidFill>
                <a:latin typeface="Doulos"/>
                <a:ea typeface="Doulos"/>
                <a:cs typeface="Doulos"/>
                <a:sym typeface="Doulos"/>
              </a:rPr>
              <a:t>INDIAN INSTITUTE OF INFORMATION TECHNOLOGY, NAGPUR</a:t>
            </a:r>
          </a:p>
          <a:p>
            <a:pPr algn="ctr">
              <a:lnSpc>
                <a:spcPts val="4320"/>
              </a:lnSpc>
            </a:pPr>
          </a:p>
          <a:p>
            <a:pPr algn="ctr">
              <a:lnSpc>
                <a:spcPts val="4320"/>
              </a:lnSpc>
            </a:pPr>
            <a:r>
              <a:rPr lang="en-US" sz="3600" spc="-28">
                <a:solidFill>
                  <a:srgbClr val="000000"/>
                </a:solidFill>
                <a:latin typeface="Doulos"/>
                <a:ea typeface="Doulos"/>
                <a:cs typeface="Doulos"/>
                <a:sym typeface="Doulos"/>
              </a:rPr>
              <a:t>Department of Computer Science and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3934330">
            <a:off x="8735911" y="-5500518"/>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
        <p:nvSpPr>
          <p:cNvPr name="Freeform 3" id="3"/>
          <p:cNvSpPr/>
          <p:nvPr/>
        </p:nvSpPr>
        <p:spPr>
          <a:xfrm flipH="false" flipV="false" rot="0">
            <a:off x="-126873" y="0"/>
            <a:ext cx="18414873" cy="10287000"/>
          </a:xfrm>
          <a:custGeom>
            <a:avLst/>
            <a:gdLst/>
            <a:ahLst/>
            <a:cxnLst/>
            <a:rect r="r" b="b" t="t" l="l"/>
            <a:pathLst>
              <a:path h="10287000" w="18414873">
                <a:moveTo>
                  <a:pt x="0" y="0"/>
                </a:moveTo>
                <a:lnTo>
                  <a:pt x="18414873" y="0"/>
                </a:lnTo>
                <a:lnTo>
                  <a:pt x="18414873" y="10287000"/>
                </a:lnTo>
                <a:lnTo>
                  <a:pt x="0" y="10287000"/>
                </a:lnTo>
                <a:lnTo>
                  <a:pt x="0" y="0"/>
                </a:lnTo>
                <a:close/>
              </a:path>
            </a:pathLst>
          </a:custGeom>
          <a:blipFill>
            <a:blip r:embed="rId3"/>
            <a:stretch>
              <a:fillRect l="0" t="0" r="0" b="-693"/>
            </a:stretch>
          </a:blipFill>
        </p:spPr>
      </p:sp>
      <p:sp>
        <p:nvSpPr>
          <p:cNvPr name="Freeform 4" id="4"/>
          <p:cNvSpPr/>
          <p:nvPr/>
        </p:nvSpPr>
        <p:spPr>
          <a:xfrm flipH="false" flipV="false" rot="5400000">
            <a:off x="3147004" y="-9176239"/>
            <a:ext cx="11511133" cy="12041858"/>
          </a:xfrm>
          <a:custGeom>
            <a:avLst/>
            <a:gdLst/>
            <a:ahLst/>
            <a:cxnLst/>
            <a:rect r="r" b="b" t="t" l="l"/>
            <a:pathLst>
              <a:path h="12041858" w="11511133">
                <a:moveTo>
                  <a:pt x="0" y="0"/>
                </a:moveTo>
                <a:lnTo>
                  <a:pt x="11511132" y="0"/>
                </a:lnTo>
                <a:lnTo>
                  <a:pt x="11511132" y="12041858"/>
                </a:lnTo>
                <a:lnTo>
                  <a:pt x="0" y="12041858"/>
                </a:lnTo>
                <a:lnTo>
                  <a:pt x="0" y="0"/>
                </a:lnTo>
                <a:close/>
              </a:path>
            </a:pathLst>
          </a:custGeom>
          <a:blipFill>
            <a:blip r:embed="rId4"/>
            <a:stretch>
              <a:fillRect l="-34673" t="-1387" r="0" b="-2638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636" y="1316420"/>
            <a:ext cx="18036329" cy="2859043"/>
          </a:xfrm>
          <a:custGeom>
            <a:avLst/>
            <a:gdLst/>
            <a:ahLst/>
            <a:cxnLst/>
            <a:rect r="r" b="b" t="t" l="l"/>
            <a:pathLst>
              <a:path h="2859043" w="18036329">
                <a:moveTo>
                  <a:pt x="0" y="0"/>
                </a:moveTo>
                <a:lnTo>
                  <a:pt x="18036328" y="0"/>
                </a:lnTo>
                <a:lnTo>
                  <a:pt x="18036328" y="2859043"/>
                </a:lnTo>
                <a:lnTo>
                  <a:pt x="0" y="2859043"/>
                </a:lnTo>
                <a:lnTo>
                  <a:pt x="0" y="0"/>
                </a:lnTo>
                <a:close/>
              </a:path>
            </a:pathLst>
          </a:custGeom>
          <a:blipFill>
            <a:blip r:embed="rId2"/>
            <a:stretch>
              <a:fillRect l="-2788" t="-22380" r="-376" b="-148577"/>
            </a:stretch>
          </a:blipFill>
        </p:spPr>
      </p:sp>
      <p:sp>
        <p:nvSpPr>
          <p:cNvPr name="Freeform 3" id="3"/>
          <p:cNvSpPr/>
          <p:nvPr/>
        </p:nvSpPr>
        <p:spPr>
          <a:xfrm flipH="false" flipV="false" rot="0">
            <a:off x="8486183" y="3442690"/>
            <a:ext cx="820333" cy="850943"/>
          </a:xfrm>
          <a:custGeom>
            <a:avLst/>
            <a:gdLst/>
            <a:ahLst/>
            <a:cxnLst/>
            <a:rect r="r" b="b" t="t" l="l"/>
            <a:pathLst>
              <a:path h="850943" w="820333">
                <a:moveTo>
                  <a:pt x="0" y="0"/>
                </a:moveTo>
                <a:lnTo>
                  <a:pt x="820334" y="0"/>
                </a:lnTo>
                <a:lnTo>
                  <a:pt x="820334" y="850943"/>
                </a:lnTo>
                <a:lnTo>
                  <a:pt x="0" y="850943"/>
                </a:lnTo>
                <a:lnTo>
                  <a:pt x="0" y="0"/>
                </a:lnTo>
                <a:close/>
              </a:path>
            </a:pathLst>
          </a:custGeom>
          <a:blipFill>
            <a:blip r:embed="rId3"/>
            <a:stretch>
              <a:fillRect l="0" t="0" r="0" b="0"/>
            </a:stretch>
          </a:blipFill>
        </p:spPr>
      </p:sp>
      <p:sp>
        <p:nvSpPr>
          <p:cNvPr name="TextBox 4" id="4"/>
          <p:cNvSpPr txBox="true"/>
          <p:nvPr/>
        </p:nvSpPr>
        <p:spPr>
          <a:xfrm rot="0">
            <a:off x="633405" y="4246008"/>
            <a:ext cx="16559220" cy="273064"/>
          </a:xfrm>
          <a:prstGeom prst="rect">
            <a:avLst/>
          </a:prstGeom>
        </p:spPr>
        <p:txBody>
          <a:bodyPr anchor="t" rtlCol="false" tIns="0" lIns="0" bIns="0" rIns="0">
            <a:spAutoFit/>
          </a:bodyPr>
          <a:lstStyle/>
          <a:p>
            <a:pPr algn="ctr">
              <a:lnSpc>
                <a:spcPts val="2274"/>
              </a:lnSpc>
              <a:spcBef>
                <a:spcPct val="0"/>
              </a:spcBef>
            </a:pPr>
            <a:r>
              <a:rPr lang="en-US" sz="1624">
                <a:solidFill>
                  <a:srgbClr val="000000"/>
                </a:solidFill>
                <a:latin typeface="Finger Paint"/>
                <a:ea typeface="Finger Paint"/>
                <a:cs typeface="Finger Paint"/>
                <a:sym typeface="Finger Paint"/>
              </a:rPr>
              <a:t>IIITN Dataset</a:t>
            </a:r>
          </a:p>
        </p:txBody>
      </p:sp>
      <p:sp>
        <p:nvSpPr>
          <p:cNvPr name="TextBox 5" id="5"/>
          <p:cNvSpPr txBox="true"/>
          <p:nvPr/>
        </p:nvSpPr>
        <p:spPr>
          <a:xfrm rot="0">
            <a:off x="-2686194" y="3536216"/>
            <a:ext cx="17741804" cy="1107044"/>
          </a:xfrm>
          <a:prstGeom prst="rect">
            <a:avLst/>
          </a:prstGeom>
        </p:spPr>
        <p:txBody>
          <a:bodyPr anchor="t" rtlCol="false" tIns="0" lIns="0" bIns="0" rIns="0">
            <a:spAutoFit/>
          </a:bodyPr>
          <a:lstStyle/>
          <a:p>
            <a:pPr algn="ctr">
              <a:lnSpc>
                <a:spcPts val="2200"/>
              </a:lnSpc>
            </a:pPr>
            <a:r>
              <a:rPr lang="en-US" sz="1571">
                <a:solidFill>
                  <a:srgbClr val="000000"/>
                </a:solidFill>
                <a:latin typeface="Finger Paint"/>
                <a:ea typeface="Finger Paint"/>
                <a:cs typeface="Finger Paint"/>
                <a:sym typeface="Finger Paint"/>
              </a:rPr>
              <a:t>GPT-2</a:t>
            </a:r>
          </a:p>
          <a:p>
            <a:pPr algn="ctr">
              <a:lnSpc>
                <a:spcPts val="2200"/>
              </a:lnSpc>
            </a:pPr>
            <a:r>
              <a:rPr lang="en-US" sz="1571">
                <a:solidFill>
                  <a:srgbClr val="000000"/>
                </a:solidFill>
                <a:latin typeface="Finger Paint"/>
                <a:ea typeface="Finger Paint"/>
                <a:cs typeface="Finger Paint"/>
                <a:sym typeface="Finger Paint"/>
              </a:rPr>
              <a:t>LLaMA-2</a:t>
            </a:r>
          </a:p>
          <a:p>
            <a:pPr algn="ctr">
              <a:lnSpc>
                <a:spcPts val="2200"/>
              </a:lnSpc>
            </a:pPr>
            <a:r>
              <a:rPr lang="en-US" sz="1571">
                <a:solidFill>
                  <a:srgbClr val="000000"/>
                </a:solidFill>
                <a:latin typeface="Finger Paint"/>
                <a:ea typeface="Finger Paint"/>
                <a:cs typeface="Finger Paint"/>
                <a:sym typeface="Finger Paint"/>
              </a:rPr>
              <a:t>Gaama-2</a:t>
            </a:r>
          </a:p>
          <a:p>
            <a:pPr algn="ctr">
              <a:lnSpc>
                <a:spcPts val="2200"/>
              </a:lnSpc>
              <a:spcBef>
                <a:spcPct val="0"/>
              </a:spcBef>
            </a:pPr>
            <a:r>
              <a:rPr lang="en-US" sz="1571">
                <a:solidFill>
                  <a:srgbClr val="000000"/>
                </a:solidFill>
                <a:latin typeface="Finger Paint"/>
                <a:ea typeface="Finger Paint"/>
                <a:cs typeface="Finger Paint"/>
                <a:sym typeface="Finger Paint"/>
              </a:rPr>
              <a:t>BERT</a:t>
            </a:r>
          </a:p>
        </p:txBody>
      </p:sp>
      <p:sp>
        <p:nvSpPr>
          <p:cNvPr name="TextBox 6" id="6"/>
          <p:cNvSpPr txBox="true"/>
          <p:nvPr/>
        </p:nvSpPr>
        <p:spPr>
          <a:xfrm rot="0">
            <a:off x="633405" y="5000625"/>
            <a:ext cx="17179001" cy="4257675"/>
          </a:xfrm>
          <a:prstGeom prst="rect">
            <a:avLst/>
          </a:prstGeom>
        </p:spPr>
        <p:txBody>
          <a:bodyPr anchor="t" rtlCol="false" tIns="0" lIns="0" bIns="0" rIns="0">
            <a:spAutoFit/>
          </a:bodyPr>
          <a:lstStyle/>
          <a:p>
            <a:pPr algn="l">
              <a:lnSpc>
                <a:spcPts val="4200"/>
              </a:lnSpc>
            </a:pPr>
            <a:r>
              <a:rPr lang="en-US" sz="3000">
                <a:solidFill>
                  <a:srgbClr val="000000"/>
                </a:solidFill>
                <a:latin typeface="Alice"/>
                <a:ea typeface="Alice"/>
                <a:cs typeface="Alice"/>
                <a:sym typeface="Alice"/>
              </a:rPr>
              <a:t>Fine-tuning is the process of </a:t>
            </a:r>
            <a:r>
              <a:rPr lang="en-US" sz="3000">
                <a:solidFill>
                  <a:srgbClr val="000000"/>
                </a:solidFill>
                <a:latin typeface="Alice Bold"/>
                <a:ea typeface="Alice Bold"/>
                <a:cs typeface="Alice Bold"/>
                <a:sym typeface="Alice Bold"/>
              </a:rPr>
              <a:t>adapting a pre-trained model to a specific task or dataset</a:t>
            </a:r>
            <a:r>
              <a:rPr lang="en-US" sz="3000">
                <a:solidFill>
                  <a:srgbClr val="000000"/>
                </a:solidFill>
                <a:latin typeface="Alice"/>
                <a:ea typeface="Alice"/>
                <a:cs typeface="Alice"/>
                <a:sym typeface="Alice"/>
              </a:rPr>
              <a:t> by </a:t>
            </a:r>
            <a:r>
              <a:rPr lang="en-US" sz="3000">
                <a:solidFill>
                  <a:srgbClr val="000000"/>
                </a:solidFill>
                <a:latin typeface="Alice Bold"/>
                <a:ea typeface="Alice Bold"/>
                <a:cs typeface="Alice Bold"/>
                <a:sym typeface="Alice Bold"/>
              </a:rPr>
              <a:t>adjusting its weights</a:t>
            </a:r>
            <a:r>
              <a:rPr lang="en-US" sz="3000">
                <a:solidFill>
                  <a:srgbClr val="000000"/>
                </a:solidFill>
                <a:latin typeface="Alice"/>
                <a:ea typeface="Alice"/>
                <a:cs typeface="Alice"/>
                <a:sym typeface="Alice"/>
              </a:rPr>
              <a:t>. It's essential here to tailor the chatbot for IIITN-specific queries and ensure </a:t>
            </a:r>
            <a:r>
              <a:rPr lang="en-US" sz="3000">
                <a:solidFill>
                  <a:srgbClr val="000000"/>
                </a:solidFill>
                <a:latin typeface="Alice Bold"/>
                <a:ea typeface="Alice Bold"/>
                <a:cs typeface="Alice Bold"/>
                <a:sym typeface="Alice Bold"/>
              </a:rPr>
              <a:t>accurate, relevant responses</a:t>
            </a:r>
            <a:r>
              <a:rPr lang="en-US" sz="3000">
                <a:solidFill>
                  <a:srgbClr val="000000"/>
                </a:solidFill>
                <a:latin typeface="Alice"/>
                <a:ea typeface="Alice"/>
                <a:cs typeface="Alice"/>
                <a:sym typeface="Alice"/>
              </a:rPr>
              <a:t>.</a:t>
            </a:r>
          </a:p>
          <a:p>
            <a:pPr algn="l" marL="647700" indent="-323850" lvl="1">
              <a:lnSpc>
                <a:spcPts val="4200"/>
              </a:lnSpc>
              <a:buFont typeface="Arial"/>
              <a:buChar char="•"/>
            </a:pPr>
            <a:r>
              <a:rPr lang="en-US" sz="3000">
                <a:solidFill>
                  <a:srgbClr val="000000"/>
                </a:solidFill>
                <a:latin typeface="Alice"/>
                <a:ea typeface="Alice"/>
                <a:cs typeface="Alice"/>
                <a:sym typeface="Alice"/>
              </a:rPr>
              <a:t>Data from </a:t>
            </a:r>
            <a:r>
              <a:rPr lang="en-US" sz="3000">
                <a:solidFill>
                  <a:srgbClr val="000000"/>
                </a:solidFill>
                <a:latin typeface="Alice Bold"/>
                <a:ea typeface="Alice Bold"/>
                <a:cs typeface="Alice Bold"/>
                <a:sym typeface="Alice Bold"/>
              </a:rPr>
              <a:t>IIITN website</a:t>
            </a:r>
            <a:r>
              <a:rPr lang="en-US" sz="3000">
                <a:solidFill>
                  <a:srgbClr val="000000"/>
                </a:solidFill>
                <a:latin typeface="Alice"/>
                <a:ea typeface="Alice"/>
                <a:cs typeface="Alice"/>
                <a:sym typeface="Alice"/>
              </a:rPr>
              <a:t> will be fed into the model.</a:t>
            </a:r>
          </a:p>
          <a:p>
            <a:pPr algn="l" marL="647700" indent="-323850" lvl="1">
              <a:lnSpc>
                <a:spcPts val="4200"/>
              </a:lnSpc>
              <a:buFont typeface="Arial"/>
              <a:buChar char="•"/>
            </a:pPr>
            <a:r>
              <a:rPr lang="en-US" sz="3000">
                <a:solidFill>
                  <a:srgbClr val="000000"/>
                </a:solidFill>
                <a:latin typeface="Alice"/>
                <a:ea typeface="Alice"/>
                <a:cs typeface="Alice"/>
                <a:sym typeface="Alice"/>
              </a:rPr>
              <a:t>Models: </a:t>
            </a:r>
            <a:r>
              <a:rPr lang="en-US" sz="3000">
                <a:solidFill>
                  <a:srgbClr val="000000"/>
                </a:solidFill>
                <a:latin typeface="Alice Bold"/>
                <a:ea typeface="Alice Bold"/>
                <a:cs typeface="Alice Bold"/>
                <a:sym typeface="Alice Bold"/>
              </a:rPr>
              <a:t>BERT, GPT-2, LLaMA2, Gamma2</a:t>
            </a:r>
            <a:r>
              <a:rPr lang="en-US" sz="3000">
                <a:solidFill>
                  <a:srgbClr val="000000"/>
                </a:solidFill>
                <a:latin typeface="Alice"/>
                <a:ea typeface="Alice"/>
                <a:cs typeface="Alice"/>
                <a:sym typeface="Alice"/>
              </a:rPr>
              <a:t>.</a:t>
            </a:r>
          </a:p>
          <a:p>
            <a:pPr algn="l" marL="647700" indent="-323850" lvl="1">
              <a:lnSpc>
                <a:spcPts val="4200"/>
              </a:lnSpc>
              <a:buFont typeface="Arial"/>
              <a:buChar char="•"/>
            </a:pPr>
            <a:r>
              <a:rPr lang="en-US" sz="3000">
                <a:solidFill>
                  <a:srgbClr val="000000"/>
                </a:solidFill>
                <a:latin typeface="Alice Bold"/>
                <a:ea typeface="Alice Bold"/>
                <a:cs typeface="Alice Bold"/>
                <a:sym typeface="Alice Bold"/>
              </a:rPr>
              <a:t>PEFT - LoRA, QLoRA, Unsloth</a:t>
            </a:r>
            <a:r>
              <a:rPr lang="en-US" sz="3000">
                <a:solidFill>
                  <a:srgbClr val="000000"/>
                </a:solidFill>
                <a:latin typeface="Alice"/>
                <a:ea typeface="Alice"/>
                <a:cs typeface="Alice"/>
                <a:sym typeface="Alice"/>
              </a:rPr>
              <a:t> techniques will be used.</a:t>
            </a:r>
          </a:p>
          <a:p>
            <a:pPr algn="l" marL="647700" indent="-323850" lvl="1">
              <a:lnSpc>
                <a:spcPts val="4200"/>
              </a:lnSpc>
              <a:buFont typeface="Arial"/>
              <a:buChar char="•"/>
            </a:pPr>
            <a:r>
              <a:rPr lang="en-US" sz="3000">
                <a:solidFill>
                  <a:srgbClr val="000000"/>
                </a:solidFill>
                <a:latin typeface="Alice"/>
                <a:ea typeface="Alice"/>
                <a:cs typeface="Alice"/>
                <a:sym typeface="Alice"/>
              </a:rPr>
              <a:t>Customization for accurate, </a:t>
            </a:r>
            <a:r>
              <a:rPr lang="en-US" sz="3000">
                <a:solidFill>
                  <a:srgbClr val="000000"/>
                </a:solidFill>
                <a:latin typeface="Alice Bold"/>
                <a:ea typeface="Alice Bold"/>
                <a:cs typeface="Alice Bold"/>
                <a:sym typeface="Alice Bold"/>
              </a:rPr>
              <a:t>IIITN-specific answers</a:t>
            </a:r>
            <a:r>
              <a:rPr lang="en-US" sz="3000">
                <a:solidFill>
                  <a:srgbClr val="000000"/>
                </a:solidFill>
                <a:latin typeface="Alice"/>
                <a:ea typeface="Alice"/>
                <a:cs typeface="Alice"/>
                <a:sym typeface="Alice"/>
              </a:rPr>
              <a:t>.</a:t>
            </a:r>
          </a:p>
          <a:p>
            <a:pPr algn="l" marL="647700" indent="-323850" lvl="1">
              <a:lnSpc>
                <a:spcPts val="4200"/>
              </a:lnSpc>
              <a:buFont typeface="Arial"/>
              <a:buChar char="•"/>
            </a:pPr>
            <a:r>
              <a:rPr lang="en-US" sz="3000">
                <a:solidFill>
                  <a:srgbClr val="000000"/>
                </a:solidFill>
                <a:latin typeface="Alice Bold"/>
                <a:ea typeface="Alice Bold"/>
                <a:cs typeface="Alice Bold"/>
                <a:sym typeface="Alice Bold"/>
              </a:rPr>
              <a:t>Open-source models</a:t>
            </a:r>
            <a:r>
              <a:rPr lang="en-US" sz="3000">
                <a:solidFill>
                  <a:srgbClr val="000000"/>
                </a:solidFill>
                <a:latin typeface="Alice"/>
                <a:ea typeface="Alice"/>
                <a:cs typeface="Alice"/>
                <a:sym typeface="Alice"/>
              </a:rPr>
              <a:t> ensure flexibility and scalability.</a:t>
            </a:r>
          </a:p>
        </p:txBody>
      </p:sp>
      <p:sp>
        <p:nvSpPr>
          <p:cNvPr name="Freeform 7" id="7"/>
          <p:cNvSpPr/>
          <p:nvPr/>
        </p:nvSpPr>
        <p:spPr>
          <a:xfrm flipH="false" flipV="false" rot="-7817227">
            <a:off x="12970249" y="4786350"/>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4"/>
            <a:stretch>
              <a:fillRect l="0" t="0" r="0" b="0"/>
            </a:stretch>
          </a:blipFill>
        </p:spPr>
      </p:sp>
      <p:sp>
        <p:nvSpPr>
          <p:cNvPr name="Freeform 8" id="8"/>
          <p:cNvSpPr/>
          <p:nvPr/>
        </p:nvSpPr>
        <p:spPr>
          <a:xfrm flipH="false" flipV="false" rot="-3082065">
            <a:off x="-8102555" y="-10951677"/>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4"/>
            <a:stretch>
              <a:fillRect l="0" t="0" r="0" b="0"/>
            </a:stretch>
          </a:blipFill>
        </p:spPr>
      </p:sp>
      <p:sp>
        <p:nvSpPr>
          <p:cNvPr name="Freeform 9" id="9"/>
          <p:cNvSpPr/>
          <p:nvPr/>
        </p:nvSpPr>
        <p:spPr>
          <a:xfrm flipH="false" flipV="false" rot="-3082065">
            <a:off x="-3148922" y="-11783569"/>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4"/>
            <a:stretch>
              <a:fillRect l="0" t="0" r="0" b="0"/>
            </a:stretch>
          </a:blipFill>
        </p:spPr>
      </p:sp>
      <p:sp>
        <p:nvSpPr>
          <p:cNvPr name="Freeform 10" id="10"/>
          <p:cNvSpPr/>
          <p:nvPr/>
        </p:nvSpPr>
        <p:spPr>
          <a:xfrm flipH="false" flipV="false" rot="1693814">
            <a:off x="7268848" y="-9492222"/>
            <a:ext cx="12220904" cy="12190352"/>
          </a:xfrm>
          <a:custGeom>
            <a:avLst/>
            <a:gdLst/>
            <a:ahLst/>
            <a:cxnLst/>
            <a:rect r="r" b="b" t="t" l="l"/>
            <a:pathLst>
              <a:path h="12190352" w="12220904">
                <a:moveTo>
                  <a:pt x="0" y="0"/>
                </a:moveTo>
                <a:lnTo>
                  <a:pt x="12220905" y="0"/>
                </a:lnTo>
                <a:lnTo>
                  <a:pt x="12220905" y="12190352"/>
                </a:lnTo>
                <a:lnTo>
                  <a:pt x="0" y="12190352"/>
                </a:lnTo>
                <a:lnTo>
                  <a:pt x="0" y="0"/>
                </a:lnTo>
                <a:close/>
              </a:path>
            </a:pathLst>
          </a:custGeom>
          <a:blipFill>
            <a:blip r:embed="rId4"/>
            <a:stretch>
              <a:fillRect l="0" t="0" r="0" b="0"/>
            </a:stretch>
          </a:blipFill>
        </p:spPr>
      </p:sp>
      <p:sp>
        <p:nvSpPr>
          <p:cNvPr name="Freeform 11" id="11"/>
          <p:cNvSpPr/>
          <p:nvPr/>
        </p:nvSpPr>
        <p:spPr>
          <a:xfrm flipH="false" flipV="false" rot="7726773">
            <a:off x="14289520" y="-2988643"/>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4"/>
            <a:stretch>
              <a:fillRect l="0" t="0" r="0" b="0"/>
            </a:stretch>
          </a:blipFill>
        </p:spPr>
      </p:sp>
      <p:sp>
        <p:nvSpPr>
          <p:cNvPr name="TextBox 12" id="12"/>
          <p:cNvSpPr txBox="true"/>
          <p:nvPr/>
        </p:nvSpPr>
        <p:spPr>
          <a:xfrm rot="0">
            <a:off x="1028700" y="447675"/>
            <a:ext cx="7816551" cy="1038225"/>
          </a:xfrm>
          <a:prstGeom prst="rect">
            <a:avLst/>
          </a:prstGeom>
        </p:spPr>
        <p:txBody>
          <a:bodyPr anchor="t" rtlCol="false" tIns="0" lIns="0" bIns="0" rIns="0">
            <a:spAutoFit/>
          </a:bodyPr>
          <a:lstStyle/>
          <a:p>
            <a:pPr algn="l">
              <a:lnSpc>
                <a:spcPts val="8400"/>
              </a:lnSpc>
            </a:pPr>
            <a:r>
              <a:rPr lang="en-US" sz="6000">
                <a:solidFill>
                  <a:srgbClr val="000000"/>
                </a:solidFill>
                <a:latin typeface="Alice Bold"/>
                <a:ea typeface="Alice Bold"/>
                <a:cs typeface="Alice Bold"/>
                <a:sym typeface="Alice Bold"/>
              </a:rPr>
              <a:t>Fine Tuning LLM</a:t>
            </a:r>
          </a:p>
        </p:txBody>
      </p:sp>
      <p:sp>
        <p:nvSpPr>
          <p:cNvPr name="AutoShape 13" id="13"/>
          <p:cNvSpPr/>
          <p:nvPr/>
        </p:nvSpPr>
        <p:spPr>
          <a:xfrm flipV="true">
            <a:off x="1038225" y="1485900"/>
            <a:ext cx="5555434"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93814">
            <a:off x="7268848" y="-9492222"/>
            <a:ext cx="12220904" cy="12190352"/>
          </a:xfrm>
          <a:custGeom>
            <a:avLst/>
            <a:gdLst/>
            <a:ahLst/>
            <a:cxnLst/>
            <a:rect r="r" b="b" t="t" l="l"/>
            <a:pathLst>
              <a:path h="12190352" w="12220904">
                <a:moveTo>
                  <a:pt x="0" y="0"/>
                </a:moveTo>
                <a:lnTo>
                  <a:pt x="12220905" y="0"/>
                </a:lnTo>
                <a:lnTo>
                  <a:pt x="12220905" y="12190352"/>
                </a:lnTo>
                <a:lnTo>
                  <a:pt x="0" y="12190352"/>
                </a:lnTo>
                <a:lnTo>
                  <a:pt x="0" y="0"/>
                </a:lnTo>
                <a:close/>
              </a:path>
            </a:pathLst>
          </a:custGeom>
          <a:blipFill>
            <a:blip r:embed="rId2"/>
            <a:stretch>
              <a:fillRect l="0" t="0" r="0" b="0"/>
            </a:stretch>
          </a:blipFill>
        </p:spPr>
      </p:sp>
      <p:sp>
        <p:nvSpPr>
          <p:cNvPr name="Freeform 3" id="3"/>
          <p:cNvSpPr/>
          <p:nvPr/>
        </p:nvSpPr>
        <p:spPr>
          <a:xfrm flipH="false" flipV="false" rot="0">
            <a:off x="8984166" y="2466001"/>
            <a:ext cx="9864024" cy="5548514"/>
          </a:xfrm>
          <a:custGeom>
            <a:avLst/>
            <a:gdLst/>
            <a:ahLst/>
            <a:cxnLst/>
            <a:rect r="r" b="b" t="t" l="l"/>
            <a:pathLst>
              <a:path h="5548514" w="9864024">
                <a:moveTo>
                  <a:pt x="0" y="0"/>
                </a:moveTo>
                <a:lnTo>
                  <a:pt x="9864024" y="0"/>
                </a:lnTo>
                <a:lnTo>
                  <a:pt x="9864024" y="5548514"/>
                </a:lnTo>
                <a:lnTo>
                  <a:pt x="0" y="5548514"/>
                </a:lnTo>
                <a:lnTo>
                  <a:pt x="0" y="0"/>
                </a:lnTo>
                <a:close/>
              </a:path>
            </a:pathLst>
          </a:custGeom>
          <a:blipFill>
            <a:blip r:embed="rId3"/>
            <a:stretch>
              <a:fillRect l="0" t="0" r="0" b="0"/>
            </a:stretch>
          </a:blipFill>
        </p:spPr>
      </p:sp>
      <p:sp>
        <p:nvSpPr>
          <p:cNvPr name="Freeform 4" id="4"/>
          <p:cNvSpPr/>
          <p:nvPr/>
        </p:nvSpPr>
        <p:spPr>
          <a:xfrm flipH="false" flipV="false" rot="0">
            <a:off x="8396266" y="3215113"/>
            <a:ext cx="1175800" cy="1257364"/>
          </a:xfrm>
          <a:custGeom>
            <a:avLst/>
            <a:gdLst/>
            <a:ahLst/>
            <a:cxnLst/>
            <a:rect r="r" b="b" t="t" l="l"/>
            <a:pathLst>
              <a:path h="1257364" w="1175800">
                <a:moveTo>
                  <a:pt x="0" y="0"/>
                </a:moveTo>
                <a:lnTo>
                  <a:pt x="1175800" y="0"/>
                </a:lnTo>
                <a:lnTo>
                  <a:pt x="1175800" y="1257364"/>
                </a:lnTo>
                <a:lnTo>
                  <a:pt x="0" y="1257364"/>
                </a:lnTo>
                <a:lnTo>
                  <a:pt x="0" y="0"/>
                </a:lnTo>
                <a:close/>
              </a:path>
            </a:pathLst>
          </a:custGeom>
          <a:blipFill>
            <a:blip r:embed="rId4"/>
            <a:stretch>
              <a:fillRect l="0" t="-180" r="-3462" b="-180"/>
            </a:stretch>
          </a:blipFill>
        </p:spPr>
      </p:sp>
      <p:sp>
        <p:nvSpPr>
          <p:cNvPr name="Freeform 5" id="5"/>
          <p:cNvSpPr/>
          <p:nvPr/>
        </p:nvSpPr>
        <p:spPr>
          <a:xfrm flipH="false" flipV="false" rot="0">
            <a:off x="8730692" y="5615905"/>
            <a:ext cx="841374" cy="1121832"/>
          </a:xfrm>
          <a:custGeom>
            <a:avLst/>
            <a:gdLst/>
            <a:ahLst/>
            <a:cxnLst/>
            <a:rect r="r" b="b" t="t" l="l"/>
            <a:pathLst>
              <a:path h="1121832" w="841374">
                <a:moveTo>
                  <a:pt x="0" y="0"/>
                </a:moveTo>
                <a:lnTo>
                  <a:pt x="841374" y="0"/>
                </a:lnTo>
                <a:lnTo>
                  <a:pt x="841374" y="1121833"/>
                </a:lnTo>
                <a:lnTo>
                  <a:pt x="0" y="1121833"/>
                </a:lnTo>
                <a:lnTo>
                  <a:pt x="0" y="0"/>
                </a:lnTo>
                <a:close/>
              </a:path>
            </a:pathLst>
          </a:custGeom>
          <a:blipFill>
            <a:blip r:embed="rId5"/>
            <a:stretch>
              <a:fillRect l="0" t="0" r="0" b="0"/>
            </a:stretch>
          </a:blipFill>
        </p:spPr>
      </p:sp>
      <p:grpSp>
        <p:nvGrpSpPr>
          <p:cNvPr name="Group 6" id="6"/>
          <p:cNvGrpSpPr/>
          <p:nvPr/>
        </p:nvGrpSpPr>
        <p:grpSpPr>
          <a:xfrm rot="0">
            <a:off x="10770503" y="6832988"/>
            <a:ext cx="1289576" cy="731264"/>
            <a:chOff x="0" y="0"/>
            <a:chExt cx="339641" cy="192596"/>
          </a:xfrm>
        </p:grpSpPr>
        <p:sp>
          <p:nvSpPr>
            <p:cNvPr name="Freeform 7" id="7"/>
            <p:cNvSpPr/>
            <p:nvPr/>
          </p:nvSpPr>
          <p:spPr>
            <a:xfrm flipH="false" flipV="false" rot="0">
              <a:off x="0" y="0"/>
              <a:ext cx="339641" cy="192596"/>
            </a:xfrm>
            <a:custGeom>
              <a:avLst/>
              <a:gdLst/>
              <a:ahLst/>
              <a:cxnLst/>
              <a:rect r="r" b="b" t="t" l="l"/>
              <a:pathLst>
                <a:path h="192596" w="339641">
                  <a:moveTo>
                    <a:pt x="96298" y="0"/>
                  </a:moveTo>
                  <a:lnTo>
                    <a:pt x="243343" y="0"/>
                  </a:lnTo>
                  <a:cubicBezTo>
                    <a:pt x="268883" y="0"/>
                    <a:pt x="293377" y="10146"/>
                    <a:pt x="311436" y="28205"/>
                  </a:cubicBezTo>
                  <a:cubicBezTo>
                    <a:pt x="329496" y="46264"/>
                    <a:pt x="339641" y="70758"/>
                    <a:pt x="339641" y="96298"/>
                  </a:cubicBezTo>
                  <a:lnTo>
                    <a:pt x="339641" y="96298"/>
                  </a:lnTo>
                  <a:cubicBezTo>
                    <a:pt x="339641" y="121838"/>
                    <a:pt x="329496" y="146332"/>
                    <a:pt x="311436" y="164391"/>
                  </a:cubicBezTo>
                  <a:cubicBezTo>
                    <a:pt x="293377" y="182451"/>
                    <a:pt x="268883" y="192596"/>
                    <a:pt x="243343" y="192596"/>
                  </a:cubicBezTo>
                  <a:lnTo>
                    <a:pt x="96298" y="192596"/>
                  </a:lnTo>
                  <a:cubicBezTo>
                    <a:pt x="70758" y="192596"/>
                    <a:pt x="46264" y="182451"/>
                    <a:pt x="28205" y="164391"/>
                  </a:cubicBezTo>
                  <a:cubicBezTo>
                    <a:pt x="10146" y="146332"/>
                    <a:pt x="0" y="121838"/>
                    <a:pt x="0" y="96298"/>
                  </a:cubicBezTo>
                  <a:lnTo>
                    <a:pt x="0" y="96298"/>
                  </a:lnTo>
                  <a:cubicBezTo>
                    <a:pt x="0" y="70758"/>
                    <a:pt x="10146" y="46264"/>
                    <a:pt x="28205" y="28205"/>
                  </a:cubicBezTo>
                  <a:cubicBezTo>
                    <a:pt x="46264" y="10146"/>
                    <a:pt x="70758" y="0"/>
                    <a:pt x="96298" y="0"/>
                  </a:cubicBezTo>
                  <a:close/>
                </a:path>
              </a:pathLst>
            </a:custGeom>
            <a:solidFill>
              <a:srgbClr val="FFFFFF"/>
            </a:solidFill>
            <a:ln w="38100" cap="rnd">
              <a:solidFill>
                <a:srgbClr val="565356"/>
              </a:solidFill>
              <a:prstDash val="solid"/>
              <a:round/>
            </a:ln>
          </p:spPr>
        </p:sp>
        <p:sp>
          <p:nvSpPr>
            <p:cNvPr name="TextBox 8" id="8"/>
            <p:cNvSpPr txBox="true"/>
            <p:nvPr/>
          </p:nvSpPr>
          <p:spPr>
            <a:xfrm>
              <a:off x="0" y="-38100"/>
              <a:ext cx="339641" cy="230696"/>
            </a:xfrm>
            <a:prstGeom prst="rect">
              <a:avLst/>
            </a:prstGeom>
          </p:spPr>
          <p:txBody>
            <a:bodyPr anchor="ctr" rtlCol="false" tIns="50800" lIns="50800" bIns="50800" rIns="50800"/>
            <a:lstStyle/>
            <a:p>
              <a:pPr algn="ctr">
                <a:lnSpc>
                  <a:spcPts val="2200"/>
                </a:lnSpc>
              </a:pPr>
            </a:p>
          </p:txBody>
        </p:sp>
      </p:grpSp>
      <p:sp>
        <p:nvSpPr>
          <p:cNvPr name="TextBox 9" id="9"/>
          <p:cNvSpPr txBox="true"/>
          <p:nvPr/>
        </p:nvSpPr>
        <p:spPr>
          <a:xfrm rot="0">
            <a:off x="712886" y="904875"/>
            <a:ext cx="12087355" cy="1038225"/>
          </a:xfrm>
          <a:prstGeom prst="rect">
            <a:avLst/>
          </a:prstGeom>
        </p:spPr>
        <p:txBody>
          <a:bodyPr anchor="t" rtlCol="false" tIns="0" lIns="0" bIns="0" rIns="0">
            <a:spAutoFit/>
          </a:bodyPr>
          <a:lstStyle/>
          <a:p>
            <a:pPr algn="l">
              <a:lnSpc>
                <a:spcPts val="8400"/>
              </a:lnSpc>
            </a:pPr>
            <a:r>
              <a:rPr lang="en-US" sz="6000">
                <a:solidFill>
                  <a:srgbClr val="000000"/>
                </a:solidFill>
                <a:latin typeface="Alice Bold"/>
                <a:ea typeface="Alice Bold"/>
                <a:cs typeface="Alice Bold"/>
                <a:sym typeface="Alice Bold"/>
              </a:rPr>
              <a:t>Retrieval-Augmented Generation</a:t>
            </a:r>
          </a:p>
        </p:txBody>
      </p:sp>
      <p:sp>
        <p:nvSpPr>
          <p:cNvPr name="TextBox 10" id="10"/>
          <p:cNvSpPr txBox="true"/>
          <p:nvPr/>
        </p:nvSpPr>
        <p:spPr>
          <a:xfrm rot="0">
            <a:off x="11182773" y="7015748"/>
            <a:ext cx="465035" cy="327643"/>
          </a:xfrm>
          <a:prstGeom prst="rect">
            <a:avLst/>
          </a:prstGeom>
        </p:spPr>
        <p:txBody>
          <a:bodyPr anchor="t" rtlCol="false" tIns="0" lIns="0" bIns="0" rIns="0">
            <a:spAutoFit/>
          </a:bodyPr>
          <a:lstStyle/>
          <a:p>
            <a:pPr algn="ctr">
              <a:lnSpc>
                <a:spcPts val="2702"/>
              </a:lnSpc>
              <a:spcBef>
                <a:spcPct val="0"/>
              </a:spcBef>
            </a:pPr>
            <a:r>
              <a:rPr lang="en-US" sz="1930">
                <a:solidFill>
                  <a:srgbClr val="000000"/>
                </a:solidFill>
                <a:latin typeface="DM Sans"/>
                <a:ea typeface="DM Sans"/>
                <a:cs typeface="DM Sans"/>
                <a:sym typeface="DM Sans"/>
              </a:rPr>
              <a:t>LLM</a:t>
            </a:r>
          </a:p>
        </p:txBody>
      </p:sp>
      <p:sp>
        <p:nvSpPr>
          <p:cNvPr name="TextBox 11" id="11"/>
          <p:cNvSpPr txBox="true"/>
          <p:nvPr/>
        </p:nvSpPr>
        <p:spPr>
          <a:xfrm rot="0">
            <a:off x="712886" y="2200701"/>
            <a:ext cx="7708988" cy="6729248"/>
          </a:xfrm>
          <a:prstGeom prst="rect">
            <a:avLst/>
          </a:prstGeom>
        </p:spPr>
        <p:txBody>
          <a:bodyPr anchor="t" rtlCol="false" tIns="0" lIns="0" bIns="0" rIns="0">
            <a:spAutoFit/>
          </a:bodyPr>
          <a:lstStyle/>
          <a:p>
            <a:pPr algn="l">
              <a:lnSpc>
                <a:spcPts val="4471"/>
              </a:lnSpc>
              <a:spcBef>
                <a:spcPct val="0"/>
              </a:spcBef>
            </a:pPr>
            <a:r>
              <a:rPr lang="en-US" sz="3193">
                <a:solidFill>
                  <a:srgbClr val="000000"/>
                </a:solidFill>
                <a:latin typeface="Alice"/>
                <a:ea typeface="Alice"/>
                <a:cs typeface="Alice"/>
                <a:sym typeface="Alice"/>
              </a:rPr>
              <a:t>RAG is a hybrid approach where a model </a:t>
            </a:r>
            <a:r>
              <a:rPr lang="en-US" sz="3193">
                <a:solidFill>
                  <a:srgbClr val="000000"/>
                </a:solidFill>
                <a:latin typeface="Alice Bold"/>
                <a:ea typeface="Alice Bold"/>
                <a:cs typeface="Alice Bold"/>
                <a:sym typeface="Alice Bold"/>
              </a:rPr>
              <a:t>retrieves relevant information</a:t>
            </a:r>
            <a:r>
              <a:rPr lang="en-US" sz="3193">
                <a:solidFill>
                  <a:srgbClr val="000000"/>
                </a:solidFill>
                <a:latin typeface="Alice"/>
                <a:ea typeface="Alice"/>
                <a:cs typeface="Alice"/>
                <a:sym typeface="Alice"/>
              </a:rPr>
              <a:t> from an </a:t>
            </a:r>
            <a:r>
              <a:rPr lang="en-US" sz="3193">
                <a:solidFill>
                  <a:srgbClr val="000000"/>
                </a:solidFill>
                <a:latin typeface="Alice Bold"/>
                <a:ea typeface="Alice Bold"/>
                <a:cs typeface="Alice Bold"/>
                <a:sym typeface="Alice Bold"/>
              </a:rPr>
              <a:t>external database</a:t>
            </a:r>
            <a:r>
              <a:rPr lang="en-US" sz="3193">
                <a:solidFill>
                  <a:srgbClr val="000000"/>
                </a:solidFill>
                <a:latin typeface="Alice"/>
                <a:ea typeface="Alice"/>
                <a:cs typeface="Alice"/>
                <a:sym typeface="Alice"/>
              </a:rPr>
              <a:t> before </a:t>
            </a:r>
            <a:r>
              <a:rPr lang="en-US" sz="3193">
                <a:solidFill>
                  <a:srgbClr val="000000"/>
                </a:solidFill>
                <a:latin typeface="Alice Bold"/>
                <a:ea typeface="Alice Bold"/>
                <a:cs typeface="Alice Bold"/>
                <a:sym typeface="Alice Bold"/>
              </a:rPr>
              <a:t>generating an answer</a:t>
            </a:r>
            <a:r>
              <a:rPr lang="en-US" sz="3193">
                <a:solidFill>
                  <a:srgbClr val="000000"/>
                </a:solidFill>
                <a:latin typeface="Alice"/>
                <a:ea typeface="Alice"/>
                <a:cs typeface="Alice"/>
                <a:sym typeface="Alice"/>
              </a:rPr>
              <a:t>. This enhances the model's response by grounding it in accurate, up-to-date data. </a:t>
            </a:r>
          </a:p>
          <a:p>
            <a:pPr algn="l" marL="689582" indent="-344791" lvl="1">
              <a:lnSpc>
                <a:spcPts val="4471"/>
              </a:lnSpc>
              <a:buFont typeface="Arial"/>
              <a:buChar char="•"/>
            </a:pPr>
            <a:r>
              <a:rPr lang="en-US" sz="3193">
                <a:solidFill>
                  <a:srgbClr val="000000"/>
                </a:solidFill>
                <a:latin typeface="Alice Bold"/>
                <a:ea typeface="Alice Bold"/>
                <a:cs typeface="Alice Bold"/>
                <a:sym typeface="Alice Bold"/>
              </a:rPr>
              <a:t>PineCone </a:t>
            </a:r>
            <a:r>
              <a:rPr lang="en-US" sz="3193">
                <a:solidFill>
                  <a:srgbClr val="000000"/>
                </a:solidFill>
                <a:latin typeface="Alice"/>
                <a:ea typeface="Alice"/>
                <a:cs typeface="Alice"/>
                <a:sym typeface="Alice"/>
              </a:rPr>
              <a:t>and </a:t>
            </a:r>
            <a:r>
              <a:rPr lang="en-US" sz="3193">
                <a:solidFill>
                  <a:srgbClr val="000000"/>
                </a:solidFill>
                <a:latin typeface="Alice Bold"/>
                <a:ea typeface="Alice Bold"/>
                <a:cs typeface="Alice Bold"/>
                <a:sym typeface="Alice Bold"/>
              </a:rPr>
              <a:t>ChromaDB </a:t>
            </a:r>
            <a:r>
              <a:rPr lang="en-US" sz="3193">
                <a:solidFill>
                  <a:srgbClr val="000000"/>
                </a:solidFill>
                <a:latin typeface="Alice"/>
                <a:ea typeface="Alice"/>
                <a:cs typeface="Alice"/>
                <a:sym typeface="Alice"/>
              </a:rPr>
              <a:t>will be used for </a:t>
            </a:r>
            <a:r>
              <a:rPr lang="en-US" sz="3193">
                <a:solidFill>
                  <a:srgbClr val="000000"/>
                </a:solidFill>
                <a:latin typeface="Alice Bold"/>
                <a:ea typeface="Alice Bold"/>
                <a:cs typeface="Alice Bold"/>
                <a:sym typeface="Alice Bold"/>
              </a:rPr>
              <a:t>efficient data storage </a:t>
            </a:r>
            <a:r>
              <a:rPr lang="en-US" sz="3193">
                <a:solidFill>
                  <a:srgbClr val="000000"/>
                </a:solidFill>
                <a:latin typeface="Alice"/>
                <a:ea typeface="Alice"/>
                <a:cs typeface="Alice"/>
                <a:sym typeface="Alice"/>
              </a:rPr>
              <a:t>and</a:t>
            </a:r>
            <a:r>
              <a:rPr lang="en-US" sz="3193">
                <a:solidFill>
                  <a:srgbClr val="000000"/>
                </a:solidFill>
                <a:latin typeface="Alice Bold"/>
                <a:ea typeface="Alice Bold"/>
                <a:cs typeface="Alice Bold"/>
                <a:sym typeface="Alice Bold"/>
              </a:rPr>
              <a:t> retrieval</a:t>
            </a:r>
            <a:r>
              <a:rPr lang="en-US" sz="3193">
                <a:solidFill>
                  <a:srgbClr val="000000"/>
                </a:solidFill>
                <a:latin typeface="Alice"/>
                <a:ea typeface="Alice"/>
                <a:cs typeface="Alice"/>
                <a:sym typeface="Alice"/>
              </a:rPr>
              <a:t>.</a:t>
            </a:r>
          </a:p>
          <a:p>
            <a:pPr algn="l" marL="689582" indent="-344791" lvl="1">
              <a:lnSpc>
                <a:spcPts val="4471"/>
              </a:lnSpc>
              <a:buFont typeface="Arial"/>
              <a:buChar char="•"/>
            </a:pPr>
            <a:r>
              <a:rPr lang="en-US" sz="3193">
                <a:solidFill>
                  <a:srgbClr val="000000"/>
                </a:solidFill>
                <a:latin typeface="Alice Bold"/>
                <a:ea typeface="Alice Bold"/>
                <a:cs typeface="Alice Bold"/>
                <a:sym typeface="Alice Bold"/>
              </a:rPr>
              <a:t>Gemini's free API</a:t>
            </a:r>
            <a:r>
              <a:rPr lang="en-US" sz="3193">
                <a:solidFill>
                  <a:srgbClr val="000000"/>
                </a:solidFill>
                <a:latin typeface="Alice"/>
                <a:ea typeface="Alice"/>
                <a:cs typeface="Alice"/>
                <a:sym typeface="Alice"/>
              </a:rPr>
              <a:t> will be used for </a:t>
            </a:r>
            <a:r>
              <a:rPr lang="en-US" sz="3193">
                <a:solidFill>
                  <a:srgbClr val="000000"/>
                </a:solidFill>
                <a:latin typeface="Alice Bold"/>
                <a:ea typeface="Alice Bold"/>
                <a:cs typeface="Alice Bold"/>
                <a:sym typeface="Alice Bold"/>
              </a:rPr>
              <a:t>LLM output</a:t>
            </a:r>
            <a:r>
              <a:rPr lang="en-US" sz="3193">
                <a:solidFill>
                  <a:srgbClr val="000000"/>
                </a:solidFill>
                <a:latin typeface="Alice"/>
                <a:ea typeface="Alice"/>
                <a:cs typeface="Alice"/>
                <a:sym typeface="Alice"/>
              </a:rPr>
              <a:t>.</a:t>
            </a:r>
          </a:p>
          <a:p>
            <a:pPr algn="l" marL="689582" indent="-344791" lvl="1">
              <a:lnSpc>
                <a:spcPts val="4471"/>
              </a:lnSpc>
              <a:buFont typeface="Arial"/>
              <a:buChar char="•"/>
            </a:pPr>
            <a:r>
              <a:rPr lang="en-US" sz="3193">
                <a:solidFill>
                  <a:srgbClr val="000000"/>
                </a:solidFill>
                <a:latin typeface="Alice Bold"/>
                <a:ea typeface="Alice Bold"/>
                <a:cs typeface="Alice Bold"/>
                <a:sym typeface="Alice Bold"/>
              </a:rPr>
              <a:t>Langchain</a:t>
            </a:r>
            <a:r>
              <a:rPr lang="en-US" sz="3193">
                <a:solidFill>
                  <a:srgbClr val="000000"/>
                </a:solidFill>
                <a:latin typeface="Alice"/>
                <a:ea typeface="Alice"/>
                <a:cs typeface="Alice"/>
                <a:sym typeface="Alice"/>
              </a:rPr>
              <a:t> will be used for creating </a:t>
            </a:r>
            <a:r>
              <a:rPr lang="en-US" sz="3193">
                <a:solidFill>
                  <a:srgbClr val="000000"/>
                </a:solidFill>
                <a:latin typeface="Alice Bold"/>
                <a:ea typeface="Alice Bold"/>
                <a:cs typeface="Alice Bold"/>
                <a:sym typeface="Alice Bold"/>
              </a:rPr>
              <a:t>Pipeline for Database and LLM</a:t>
            </a:r>
            <a:r>
              <a:rPr lang="en-US" sz="3193">
                <a:solidFill>
                  <a:srgbClr val="000000"/>
                </a:solidFill>
                <a:latin typeface="Alice"/>
                <a:ea typeface="Alice"/>
                <a:cs typeface="Alice"/>
                <a:sym typeface="Alice"/>
              </a:rPr>
              <a:t>.</a:t>
            </a:r>
          </a:p>
        </p:txBody>
      </p:sp>
      <p:sp>
        <p:nvSpPr>
          <p:cNvPr name="AutoShape 12" id="12"/>
          <p:cNvSpPr/>
          <p:nvPr/>
        </p:nvSpPr>
        <p:spPr>
          <a:xfrm flipH="true">
            <a:off x="11415291" y="6224447"/>
            <a:ext cx="0" cy="608541"/>
          </a:xfrm>
          <a:prstGeom prst="line">
            <a:avLst/>
          </a:prstGeom>
          <a:ln cap="flat" w="38100">
            <a:solidFill>
              <a:srgbClr val="565356"/>
            </a:solidFill>
            <a:prstDash val="solid"/>
            <a:headEnd type="none" len="sm" w="sm"/>
            <a:tailEnd type="arrow" len="sm" w="med"/>
          </a:ln>
        </p:spPr>
      </p:sp>
      <p:sp>
        <p:nvSpPr>
          <p:cNvPr name="AutoShape 13" id="13"/>
          <p:cNvSpPr/>
          <p:nvPr/>
        </p:nvSpPr>
        <p:spPr>
          <a:xfrm flipH="true">
            <a:off x="12060078" y="7198620"/>
            <a:ext cx="4018722" cy="0"/>
          </a:xfrm>
          <a:prstGeom prst="line">
            <a:avLst/>
          </a:prstGeom>
          <a:ln cap="flat" w="38100">
            <a:solidFill>
              <a:srgbClr val="565356"/>
            </a:solidFill>
            <a:prstDash val="solid"/>
            <a:headEnd type="none" len="sm" w="sm"/>
            <a:tailEnd type="arrow" len="sm" w="med"/>
          </a:ln>
        </p:spPr>
      </p:sp>
      <p:sp>
        <p:nvSpPr>
          <p:cNvPr name="TextBox 14" id="14"/>
          <p:cNvSpPr txBox="true"/>
          <p:nvPr/>
        </p:nvSpPr>
        <p:spPr>
          <a:xfrm rot="0">
            <a:off x="8421873" y="4577252"/>
            <a:ext cx="1429385" cy="327643"/>
          </a:xfrm>
          <a:prstGeom prst="rect">
            <a:avLst/>
          </a:prstGeom>
        </p:spPr>
        <p:txBody>
          <a:bodyPr anchor="t" rtlCol="false" tIns="0" lIns="0" bIns="0" rIns="0">
            <a:spAutoFit/>
          </a:bodyPr>
          <a:lstStyle/>
          <a:p>
            <a:pPr algn="ctr">
              <a:lnSpc>
                <a:spcPts val="2702"/>
              </a:lnSpc>
              <a:spcBef>
                <a:spcPct val="0"/>
              </a:spcBef>
            </a:pPr>
            <a:r>
              <a:rPr lang="en-US" sz="1930">
                <a:solidFill>
                  <a:srgbClr val="000000"/>
                </a:solidFill>
                <a:latin typeface="DM Sans"/>
                <a:ea typeface="DM Sans"/>
                <a:cs typeface="DM Sans"/>
                <a:sym typeface="DM Sans"/>
              </a:rPr>
              <a:t>IIITN Dataset</a:t>
            </a:r>
          </a:p>
        </p:txBody>
      </p:sp>
      <p:sp>
        <p:nvSpPr>
          <p:cNvPr name="TextBox 15" id="15"/>
          <p:cNvSpPr txBox="true"/>
          <p:nvPr/>
        </p:nvSpPr>
        <p:spPr>
          <a:xfrm rot="0">
            <a:off x="16585274" y="5696779"/>
            <a:ext cx="1044762" cy="327643"/>
          </a:xfrm>
          <a:prstGeom prst="rect">
            <a:avLst/>
          </a:prstGeom>
        </p:spPr>
        <p:txBody>
          <a:bodyPr anchor="t" rtlCol="false" tIns="0" lIns="0" bIns="0" rIns="0">
            <a:spAutoFit/>
          </a:bodyPr>
          <a:lstStyle/>
          <a:p>
            <a:pPr algn="ctr">
              <a:lnSpc>
                <a:spcPts val="2702"/>
              </a:lnSpc>
              <a:spcBef>
                <a:spcPct val="0"/>
              </a:spcBef>
            </a:pPr>
            <a:r>
              <a:rPr lang="en-US" sz="1930">
                <a:solidFill>
                  <a:srgbClr val="000000"/>
                </a:solidFill>
                <a:latin typeface="DM Sans"/>
                <a:ea typeface="DM Sans"/>
                <a:cs typeface="DM Sans"/>
                <a:sym typeface="DM Sans"/>
              </a:rPr>
              <a:t>Pinecone</a:t>
            </a:r>
          </a:p>
        </p:txBody>
      </p:sp>
      <p:sp>
        <p:nvSpPr>
          <p:cNvPr name="TextBox 16" id="16"/>
          <p:cNvSpPr txBox="true"/>
          <p:nvPr/>
        </p:nvSpPr>
        <p:spPr>
          <a:xfrm rot="0">
            <a:off x="16497159" y="5967272"/>
            <a:ext cx="1220991" cy="327643"/>
          </a:xfrm>
          <a:prstGeom prst="rect">
            <a:avLst/>
          </a:prstGeom>
        </p:spPr>
        <p:txBody>
          <a:bodyPr anchor="t" rtlCol="false" tIns="0" lIns="0" bIns="0" rIns="0">
            <a:spAutoFit/>
          </a:bodyPr>
          <a:lstStyle/>
          <a:p>
            <a:pPr algn="ctr">
              <a:lnSpc>
                <a:spcPts val="2702"/>
              </a:lnSpc>
              <a:spcBef>
                <a:spcPct val="0"/>
              </a:spcBef>
            </a:pPr>
            <a:r>
              <a:rPr lang="en-US" sz="1930">
                <a:solidFill>
                  <a:srgbClr val="000000"/>
                </a:solidFill>
                <a:latin typeface="DM Sans"/>
                <a:ea typeface="DM Sans"/>
                <a:cs typeface="DM Sans"/>
                <a:sym typeface="DM Sans"/>
              </a:rPr>
              <a:t>ChromaDB</a:t>
            </a:r>
          </a:p>
        </p:txBody>
      </p:sp>
      <p:sp>
        <p:nvSpPr>
          <p:cNvPr name="TextBox 17" id="17"/>
          <p:cNvSpPr txBox="true"/>
          <p:nvPr/>
        </p:nvSpPr>
        <p:spPr>
          <a:xfrm rot="0">
            <a:off x="10649292" y="7526152"/>
            <a:ext cx="1671806" cy="327643"/>
          </a:xfrm>
          <a:prstGeom prst="rect">
            <a:avLst/>
          </a:prstGeom>
        </p:spPr>
        <p:txBody>
          <a:bodyPr anchor="t" rtlCol="false" tIns="0" lIns="0" bIns="0" rIns="0">
            <a:spAutoFit/>
          </a:bodyPr>
          <a:lstStyle/>
          <a:p>
            <a:pPr algn="ctr">
              <a:lnSpc>
                <a:spcPts val="2702"/>
              </a:lnSpc>
              <a:spcBef>
                <a:spcPct val="0"/>
              </a:spcBef>
            </a:pPr>
            <a:r>
              <a:rPr lang="en-US" sz="1930">
                <a:solidFill>
                  <a:srgbClr val="000000"/>
                </a:solidFill>
                <a:latin typeface="DM Sans"/>
                <a:ea typeface="DM Sans"/>
                <a:cs typeface="DM Sans"/>
                <a:sym typeface="DM Sans"/>
              </a:rPr>
              <a:t>Google Gemini</a:t>
            </a:r>
          </a:p>
        </p:txBody>
      </p:sp>
      <p:sp>
        <p:nvSpPr>
          <p:cNvPr name="Freeform 18" id="18"/>
          <p:cNvSpPr/>
          <p:nvPr/>
        </p:nvSpPr>
        <p:spPr>
          <a:xfrm flipH="false" flipV="false" rot="-7817227">
            <a:off x="8003692" y="5572670"/>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
        <p:nvSpPr>
          <p:cNvPr name="AutoShape 19" id="19"/>
          <p:cNvSpPr/>
          <p:nvPr/>
        </p:nvSpPr>
        <p:spPr>
          <a:xfrm>
            <a:off x="712951" y="1924050"/>
            <a:ext cx="10934857"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3934330">
            <a:off x="10099422" y="-9270372"/>
            <a:ext cx="12220904" cy="12190352"/>
          </a:xfrm>
          <a:custGeom>
            <a:avLst/>
            <a:gdLst/>
            <a:ahLst/>
            <a:cxnLst/>
            <a:rect r="r" b="b" t="t" l="l"/>
            <a:pathLst>
              <a:path h="12190352" w="12220904">
                <a:moveTo>
                  <a:pt x="0" y="0"/>
                </a:moveTo>
                <a:lnTo>
                  <a:pt x="12220905" y="0"/>
                </a:lnTo>
                <a:lnTo>
                  <a:pt x="12220905" y="12190352"/>
                </a:lnTo>
                <a:lnTo>
                  <a:pt x="0" y="12190352"/>
                </a:lnTo>
                <a:lnTo>
                  <a:pt x="0" y="0"/>
                </a:lnTo>
                <a:close/>
              </a:path>
            </a:pathLst>
          </a:custGeom>
          <a:blipFill>
            <a:blip r:embed="rId2"/>
            <a:stretch>
              <a:fillRect l="0" t="0" r="0" b="0"/>
            </a:stretch>
          </a:blipFill>
        </p:spPr>
      </p:sp>
      <p:sp>
        <p:nvSpPr>
          <p:cNvPr name="TextBox 3" id="3"/>
          <p:cNvSpPr txBox="true"/>
          <p:nvPr/>
        </p:nvSpPr>
        <p:spPr>
          <a:xfrm rot="0">
            <a:off x="1028700" y="447675"/>
            <a:ext cx="7816551" cy="1038225"/>
          </a:xfrm>
          <a:prstGeom prst="rect">
            <a:avLst/>
          </a:prstGeom>
        </p:spPr>
        <p:txBody>
          <a:bodyPr anchor="t" rtlCol="false" tIns="0" lIns="0" bIns="0" rIns="0">
            <a:spAutoFit/>
          </a:bodyPr>
          <a:lstStyle/>
          <a:p>
            <a:pPr algn="l">
              <a:lnSpc>
                <a:spcPts val="8400"/>
              </a:lnSpc>
            </a:pPr>
            <a:r>
              <a:rPr lang="en-US" sz="6000">
                <a:solidFill>
                  <a:srgbClr val="000000"/>
                </a:solidFill>
                <a:latin typeface="Alice Bold"/>
                <a:ea typeface="Alice Bold"/>
                <a:cs typeface="Alice Bold"/>
                <a:sym typeface="Alice Bold"/>
              </a:rPr>
              <a:t>Whats new in Disha?</a:t>
            </a:r>
          </a:p>
        </p:txBody>
      </p:sp>
      <p:sp>
        <p:nvSpPr>
          <p:cNvPr name="AutoShape 4" id="4"/>
          <p:cNvSpPr/>
          <p:nvPr/>
        </p:nvSpPr>
        <p:spPr>
          <a:xfrm flipV="true">
            <a:off x="1028700" y="1485900"/>
            <a:ext cx="3908275" cy="1905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028700" y="1916637"/>
            <a:ext cx="14209327" cy="662940"/>
          </a:xfrm>
          <a:prstGeom prst="rect">
            <a:avLst/>
          </a:prstGeom>
        </p:spPr>
        <p:txBody>
          <a:bodyPr anchor="t" rtlCol="false" tIns="0" lIns="0" bIns="0" rIns="0">
            <a:spAutoFit/>
          </a:bodyPr>
          <a:lstStyle/>
          <a:p>
            <a:pPr algn="l">
              <a:lnSpc>
                <a:spcPts val="5459"/>
              </a:lnSpc>
            </a:pPr>
            <a:r>
              <a:rPr lang="en-US" sz="3900">
                <a:solidFill>
                  <a:srgbClr val="000000"/>
                </a:solidFill>
                <a:latin typeface="Alice Bold"/>
                <a:ea typeface="Alice Bold"/>
                <a:cs typeface="Alice Bold"/>
                <a:sym typeface="Alice Bold"/>
              </a:rPr>
              <a:t>Unified Intelligence: Merging RAG and LLMs for better Results:</a:t>
            </a:r>
          </a:p>
        </p:txBody>
      </p:sp>
      <p:sp>
        <p:nvSpPr>
          <p:cNvPr name="TextBox 6" id="6"/>
          <p:cNvSpPr txBox="true"/>
          <p:nvPr/>
        </p:nvSpPr>
        <p:spPr>
          <a:xfrm rot="0">
            <a:off x="1028700" y="2646252"/>
            <a:ext cx="15486000" cy="1536065"/>
          </a:xfrm>
          <a:prstGeom prst="rect">
            <a:avLst/>
          </a:prstGeom>
        </p:spPr>
        <p:txBody>
          <a:bodyPr anchor="t" rtlCol="false" tIns="0" lIns="0" bIns="0" rIns="0">
            <a:spAutoFit/>
          </a:bodyPr>
          <a:lstStyle/>
          <a:p>
            <a:pPr algn="l">
              <a:lnSpc>
                <a:spcPts val="4060"/>
              </a:lnSpc>
              <a:spcBef>
                <a:spcPct val="0"/>
              </a:spcBef>
            </a:pPr>
            <a:r>
              <a:rPr lang="en-US" sz="2900">
                <a:solidFill>
                  <a:srgbClr val="000000"/>
                </a:solidFill>
                <a:latin typeface="Alice"/>
                <a:ea typeface="Alice"/>
                <a:cs typeface="Alice"/>
                <a:sym typeface="Alice"/>
              </a:rPr>
              <a:t>Our project combines </a:t>
            </a:r>
            <a:r>
              <a:rPr lang="en-US" sz="2900">
                <a:solidFill>
                  <a:srgbClr val="000000"/>
                </a:solidFill>
                <a:latin typeface="Alice Bold"/>
                <a:ea typeface="Alice Bold"/>
                <a:cs typeface="Alice Bold"/>
                <a:sym typeface="Alice Bold"/>
              </a:rPr>
              <a:t>Retrieval-Augmented Generation (RAG)</a:t>
            </a:r>
            <a:r>
              <a:rPr lang="en-US" sz="2900">
                <a:solidFill>
                  <a:srgbClr val="000000"/>
                </a:solidFill>
                <a:latin typeface="Alice"/>
                <a:ea typeface="Alice"/>
                <a:cs typeface="Alice"/>
                <a:sym typeface="Alice"/>
              </a:rPr>
              <a:t> with </a:t>
            </a:r>
            <a:r>
              <a:rPr lang="en-US" sz="2900">
                <a:solidFill>
                  <a:srgbClr val="000000"/>
                </a:solidFill>
                <a:latin typeface="Alice Bold"/>
                <a:ea typeface="Alice Bold"/>
                <a:cs typeface="Alice Bold"/>
                <a:sym typeface="Alice Bold"/>
              </a:rPr>
              <a:t>Fine-Tuned LLMs</a:t>
            </a:r>
            <a:r>
              <a:rPr lang="en-US" sz="2900">
                <a:solidFill>
                  <a:srgbClr val="000000"/>
                </a:solidFill>
                <a:latin typeface="Alice"/>
                <a:ea typeface="Alice"/>
                <a:cs typeface="Alice"/>
                <a:sym typeface="Alice"/>
              </a:rPr>
              <a:t> trained on our college data. and a </a:t>
            </a:r>
            <a:r>
              <a:rPr lang="en-US" sz="2900">
                <a:solidFill>
                  <a:srgbClr val="000000"/>
                </a:solidFill>
                <a:latin typeface="Alice Bold"/>
                <a:ea typeface="Alice Bold"/>
                <a:cs typeface="Alice Bold"/>
                <a:sym typeface="Alice Bold"/>
              </a:rPr>
              <a:t>Summarizing LLM</a:t>
            </a:r>
            <a:r>
              <a:rPr lang="en-US" sz="2900">
                <a:solidFill>
                  <a:srgbClr val="000000"/>
                </a:solidFill>
                <a:latin typeface="Alice"/>
                <a:ea typeface="Alice"/>
                <a:cs typeface="Alice"/>
                <a:sym typeface="Alice"/>
              </a:rPr>
              <a:t> that unifies both outputs into one cohesive response, delivering clarity and precision.</a:t>
            </a:r>
          </a:p>
        </p:txBody>
      </p:sp>
      <p:sp>
        <p:nvSpPr>
          <p:cNvPr name="TextBox 7" id="7"/>
          <p:cNvSpPr txBox="true"/>
          <p:nvPr/>
        </p:nvSpPr>
        <p:spPr>
          <a:xfrm rot="0">
            <a:off x="1028700" y="4537700"/>
            <a:ext cx="13689060" cy="662940"/>
          </a:xfrm>
          <a:prstGeom prst="rect">
            <a:avLst/>
          </a:prstGeom>
        </p:spPr>
        <p:txBody>
          <a:bodyPr anchor="t" rtlCol="false" tIns="0" lIns="0" bIns="0" rIns="0">
            <a:spAutoFit/>
          </a:bodyPr>
          <a:lstStyle/>
          <a:p>
            <a:pPr algn="l">
              <a:lnSpc>
                <a:spcPts val="5459"/>
              </a:lnSpc>
            </a:pPr>
            <a:r>
              <a:rPr lang="en-US" sz="3900">
                <a:solidFill>
                  <a:srgbClr val="000000"/>
                </a:solidFill>
                <a:latin typeface="Alice Bold"/>
                <a:ea typeface="Alice Bold"/>
                <a:cs typeface="Alice Bold"/>
                <a:sym typeface="Alice Bold"/>
              </a:rPr>
              <a:t>Key Innovations:</a:t>
            </a:r>
          </a:p>
        </p:txBody>
      </p:sp>
      <p:sp>
        <p:nvSpPr>
          <p:cNvPr name="TextBox 8" id="8"/>
          <p:cNvSpPr txBox="true"/>
          <p:nvPr/>
        </p:nvSpPr>
        <p:spPr>
          <a:xfrm rot="0">
            <a:off x="1028700" y="5270856"/>
            <a:ext cx="16230600" cy="3079115"/>
          </a:xfrm>
          <a:prstGeom prst="rect">
            <a:avLst/>
          </a:prstGeom>
        </p:spPr>
        <p:txBody>
          <a:bodyPr anchor="t" rtlCol="false" tIns="0" lIns="0" bIns="0" rIns="0">
            <a:spAutoFit/>
          </a:bodyPr>
          <a:lstStyle/>
          <a:p>
            <a:pPr algn="l">
              <a:lnSpc>
                <a:spcPts val="4060"/>
              </a:lnSpc>
            </a:pPr>
            <a:r>
              <a:rPr lang="en-US" sz="2900">
                <a:solidFill>
                  <a:srgbClr val="000000"/>
                </a:solidFill>
                <a:latin typeface="Alice Bold"/>
                <a:ea typeface="Alice Bold"/>
                <a:cs typeface="Alice Bold"/>
                <a:sym typeface="Alice Bold"/>
              </a:rPr>
              <a:t>Unified Responses: </a:t>
            </a:r>
            <a:r>
              <a:rPr lang="en-US" sz="2900">
                <a:solidFill>
                  <a:srgbClr val="000000"/>
                </a:solidFill>
                <a:latin typeface="Alice"/>
                <a:ea typeface="Alice"/>
                <a:cs typeface="Alice"/>
                <a:sym typeface="Alice"/>
              </a:rPr>
              <a:t>Summarizing LLM merges best information from both, RAG systems and fine-tuned LLMs.</a:t>
            </a:r>
          </a:p>
          <a:p>
            <a:pPr algn="l">
              <a:lnSpc>
                <a:spcPts val="4060"/>
              </a:lnSpc>
            </a:pPr>
            <a:r>
              <a:rPr lang="en-US" sz="2900">
                <a:solidFill>
                  <a:srgbClr val="000000"/>
                </a:solidFill>
                <a:latin typeface="Alice Bold"/>
                <a:ea typeface="Alice Bold"/>
                <a:cs typeface="Alice Bold"/>
                <a:sym typeface="Alice Bold"/>
              </a:rPr>
              <a:t>Context Preservation:</a:t>
            </a:r>
            <a:r>
              <a:rPr lang="en-US" sz="2900">
                <a:solidFill>
                  <a:srgbClr val="000000"/>
                </a:solidFill>
                <a:latin typeface="Alice"/>
                <a:ea typeface="Alice"/>
                <a:cs typeface="Alice"/>
                <a:sym typeface="Alice"/>
              </a:rPr>
              <a:t> Critical details from all sources are maintained for accuracy.</a:t>
            </a:r>
          </a:p>
          <a:p>
            <a:pPr algn="l">
              <a:lnSpc>
                <a:spcPts val="4060"/>
              </a:lnSpc>
            </a:pPr>
            <a:r>
              <a:rPr lang="en-US" sz="2900">
                <a:solidFill>
                  <a:srgbClr val="000000"/>
                </a:solidFill>
                <a:latin typeface="Alice Bold"/>
                <a:ea typeface="Alice Bold"/>
                <a:cs typeface="Alice Bold"/>
                <a:sym typeface="Alice Bold"/>
              </a:rPr>
              <a:t>Robust and Reliable: </a:t>
            </a:r>
            <a:r>
              <a:rPr lang="en-US" sz="2900">
                <a:solidFill>
                  <a:srgbClr val="000000"/>
                </a:solidFill>
                <a:latin typeface="Alice"/>
                <a:ea typeface="Alice"/>
                <a:cs typeface="Alice"/>
                <a:sym typeface="Alice"/>
              </a:rPr>
              <a:t>Facts are double-checked i.e., responses fetched by RAG are compared with the response from </a:t>
            </a:r>
            <a:r>
              <a:rPr lang="en-US" sz="2900">
                <a:solidFill>
                  <a:srgbClr val="000000"/>
                </a:solidFill>
                <a:latin typeface="Alice Bold"/>
                <a:ea typeface="Alice Bold"/>
                <a:cs typeface="Alice Bold"/>
                <a:sym typeface="Alice Bold"/>
              </a:rPr>
              <a:t>LLM model fine-tuned on our college website data</a:t>
            </a:r>
            <a:r>
              <a:rPr lang="en-US" sz="2900">
                <a:solidFill>
                  <a:srgbClr val="000000"/>
                </a:solidFill>
                <a:latin typeface="Alice"/>
                <a:ea typeface="Alice"/>
                <a:cs typeface="Alice"/>
                <a:sym typeface="Alice"/>
              </a:rPr>
              <a:t>, ensuring high reliability.</a:t>
            </a:r>
          </a:p>
          <a:p>
            <a:pPr algn="l">
              <a:lnSpc>
                <a:spcPts val="4060"/>
              </a:lnSpc>
              <a:spcBef>
                <a:spcPct val="0"/>
              </a:spcBef>
            </a:pPr>
            <a:r>
              <a:rPr lang="en-US" sz="2900">
                <a:solidFill>
                  <a:srgbClr val="000000"/>
                </a:solidFill>
                <a:latin typeface="Alice Bold"/>
                <a:ea typeface="Alice Bold"/>
                <a:cs typeface="Alice Bold"/>
                <a:sym typeface="Alice Bold"/>
              </a:rPr>
              <a:t>Natural Flow:</a:t>
            </a:r>
            <a:r>
              <a:rPr lang="en-US" sz="2900">
                <a:solidFill>
                  <a:srgbClr val="000000"/>
                </a:solidFill>
                <a:latin typeface="Alice"/>
                <a:ea typeface="Alice"/>
                <a:cs typeface="Alice"/>
                <a:sym typeface="Alice"/>
              </a:rPr>
              <a:t> Tailored, </a:t>
            </a:r>
            <a:r>
              <a:rPr lang="en-US" sz="2900">
                <a:solidFill>
                  <a:srgbClr val="000000"/>
                </a:solidFill>
                <a:latin typeface="Alice Bold"/>
                <a:ea typeface="Alice Bold"/>
                <a:cs typeface="Alice Bold"/>
                <a:sym typeface="Alice Bold"/>
              </a:rPr>
              <a:t>user-friendly language</a:t>
            </a:r>
            <a:r>
              <a:rPr lang="en-US" sz="2900">
                <a:solidFill>
                  <a:srgbClr val="000000"/>
                </a:solidFill>
                <a:latin typeface="Alice"/>
                <a:ea typeface="Alice"/>
                <a:cs typeface="Alice"/>
                <a:sym typeface="Alice"/>
              </a:rPr>
              <a:t> enhances the conversation.</a:t>
            </a:r>
          </a:p>
        </p:txBody>
      </p:sp>
      <p:sp>
        <p:nvSpPr>
          <p:cNvPr name="TextBox 9" id="9"/>
          <p:cNvSpPr txBox="true"/>
          <p:nvPr/>
        </p:nvSpPr>
        <p:spPr>
          <a:xfrm rot="0">
            <a:off x="1028700" y="8714105"/>
            <a:ext cx="16230600" cy="1021715"/>
          </a:xfrm>
          <a:prstGeom prst="rect">
            <a:avLst/>
          </a:prstGeom>
        </p:spPr>
        <p:txBody>
          <a:bodyPr anchor="t" rtlCol="false" tIns="0" lIns="0" bIns="0" rIns="0">
            <a:spAutoFit/>
          </a:bodyPr>
          <a:lstStyle/>
          <a:p>
            <a:pPr algn="l">
              <a:lnSpc>
                <a:spcPts val="4060"/>
              </a:lnSpc>
              <a:spcBef>
                <a:spcPct val="0"/>
              </a:spcBef>
            </a:pPr>
            <a:r>
              <a:rPr lang="en-US" sz="2900">
                <a:solidFill>
                  <a:srgbClr val="000000"/>
                </a:solidFill>
                <a:latin typeface="Alice"/>
                <a:ea typeface="Alice"/>
                <a:cs typeface="Alice"/>
                <a:sym typeface="Alice"/>
              </a:rPr>
              <a:t>With this innovative architecture, </a:t>
            </a:r>
            <a:r>
              <a:rPr lang="en-US" sz="2900">
                <a:solidFill>
                  <a:srgbClr val="000000"/>
                </a:solidFill>
                <a:latin typeface="Alice Bold"/>
                <a:ea typeface="Alice Bold"/>
                <a:cs typeface="Alice Bold"/>
                <a:sym typeface="Alice Bold"/>
              </a:rPr>
              <a:t>Disha</a:t>
            </a:r>
            <a:r>
              <a:rPr lang="en-US" sz="2900">
                <a:solidFill>
                  <a:srgbClr val="000000"/>
                </a:solidFill>
                <a:latin typeface="Alice"/>
                <a:ea typeface="Alice"/>
                <a:cs typeface="Alice"/>
                <a:sym typeface="Alice"/>
              </a:rPr>
              <a:t> offers smarter, clearer, and more intuitive responses, creating a superior user experience!</a:t>
            </a:r>
          </a:p>
        </p:txBody>
      </p:sp>
      <p:sp>
        <p:nvSpPr>
          <p:cNvPr name="Freeform 10" id="10"/>
          <p:cNvSpPr/>
          <p:nvPr/>
        </p:nvSpPr>
        <p:spPr>
          <a:xfrm flipH="false" flipV="false" rot="-1665264">
            <a:off x="-7903065" y="-757645"/>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4719844">
            <a:off x="8940216" y="-8968241"/>
            <a:ext cx="12220904" cy="12190352"/>
          </a:xfrm>
          <a:custGeom>
            <a:avLst/>
            <a:gdLst/>
            <a:ahLst/>
            <a:cxnLst/>
            <a:rect r="r" b="b" t="t" l="l"/>
            <a:pathLst>
              <a:path h="12190352" w="12220904">
                <a:moveTo>
                  <a:pt x="0" y="0"/>
                </a:moveTo>
                <a:lnTo>
                  <a:pt x="12220905" y="0"/>
                </a:lnTo>
                <a:lnTo>
                  <a:pt x="12220905" y="12190352"/>
                </a:lnTo>
                <a:lnTo>
                  <a:pt x="0" y="12190352"/>
                </a:lnTo>
                <a:lnTo>
                  <a:pt x="0" y="0"/>
                </a:lnTo>
                <a:close/>
              </a:path>
            </a:pathLst>
          </a:custGeom>
          <a:blipFill>
            <a:blip r:embed="rId2"/>
            <a:stretch>
              <a:fillRect l="0" t="0" r="0" b="0"/>
            </a:stretch>
          </a:blipFill>
        </p:spPr>
      </p:sp>
      <p:sp>
        <p:nvSpPr>
          <p:cNvPr name="Freeform 3" id="3"/>
          <p:cNvSpPr/>
          <p:nvPr/>
        </p:nvSpPr>
        <p:spPr>
          <a:xfrm flipH="false" flipV="false" rot="-1665264">
            <a:off x="-6295644" y="-728773"/>
            <a:ext cx="12220904" cy="12190352"/>
          </a:xfrm>
          <a:custGeom>
            <a:avLst/>
            <a:gdLst/>
            <a:ahLst/>
            <a:cxnLst/>
            <a:rect r="r" b="b" t="t" l="l"/>
            <a:pathLst>
              <a:path h="12190352" w="12220904">
                <a:moveTo>
                  <a:pt x="0" y="0"/>
                </a:moveTo>
                <a:lnTo>
                  <a:pt x="12220905" y="0"/>
                </a:lnTo>
                <a:lnTo>
                  <a:pt x="12220905" y="12190352"/>
                </a:lnTo>
                <a:lnTo>
                  <a:pt x="0" y="12190352"/>
                </a:lnTo>
                <a:lnTo>
                  <a:pt x="0" y="0"/>
                </a:lnTo>
                <a:close/>
              </a:path>
            </a:pathLst>
          </a:custGeom>
          <a:blipFill>
            <a:blip r:embed="rId2"/>
            <a:stretch>
              <a:fillRect l="0" t="0" r="0" b="0"/>
            </a:stretch>
          </a:blipFill>
        </p:spPr>
      </p:sp>
      <p:sp>
        <p:nvSpPr>
          <p:cNvPr name="TextBox 4" id="4"/>
          <p:cNvSpPr txBox="true"/>
          <p:nvPr/>
        </p:nvSpPr>
        <p:spPr>
          <a:xfrm rot="0">
            <a:off x="1028793" y="614694"/>
            <a:ext cx="7816551" cy="1038225"/>
          </a:xfrm>
          <a:prstGeom prst="rect">
            <a:avLst/>
          </a:prstGeom>
        </p:spPr>
        <p:txBody>
          <a:bodyPr anchor="t" rtlCol="false" tIns="0" lIns="0" bIns="0" rIns="0">
            <a:spAutoFit/>
          </a:bodyPr>
          <a:lstStyle/>
          <a:p>
            <a:pPr algn="l">
              <a:lnSpc>
                <a:spcPts val="8400"/>
              </a:lnSpc>
            </a:pPr>
            <a:r>
              <a:rPr lang="en-US" sz="6000">
                <a:solidFill>
                  <a:srgbClr val="000000"/>
                </a:solidFill>
                <a:latin typeface="Alice Bold"/>
                <a:ea typeface="Alice Bold"/>
                <a:cs typeface="Alice Bold"/>
                <a:sym typeface="Alice Bold"/>
              </a:rPr>
              <a:t>Our Progress so far</a:t>
            </a:r>
          </a:p>
        </p:txBody>
      </p:sp>
      <p:sp>
        <p:nvSpPr>
          <p:cNvPr name="TextBox 5" id="5"/>
          <p:cNvSpPr txBox="true"/>
          <p:nvPr/>
        </p:nvSpPr>
        <p:spPr>
          <a:xfrm rot="0">
            <a:off x="1028700" y="2363470"/>
            <a:ext cx="14209327" cy="662940"/>
          </a:xfrm>
          <a:prstGeom prst="rect">
            <a:avLst/>
          </a:prstGeom>
        </p:spPr>
        <p:txBody>
          <a:bodyPr anchor="t" rtlCol="false" tIns="0" lIns="0" bIns="0" rIns="0">
            <a:spAutoFit/>
          </a:bodyPr>
          <a:lstStyle/>
          <a:p>
            <a:pPr algn="l">
              <a:lnSpc>
                <a:spcPts val="5459"/>
              </a:lnSpc>
            </a:pPr>
            <a:r>
              <a:rPr lang="en-US" sz="3900">
                <a:solidFill>
                  <a:srgbClr val="000000"/>
                </a:solidFill>
                <a:latin typeface="Alice Bold"/>
                <a:ea typeface="Alice Bold"/>
                <a:cs typeface="Alice Bold"/>
                <a:sym typeface="Alice Bold"/>
              </a:rPr>
              <a:t>Data Collection – Gathering Information:</a:t>
            </a:r>
          </a:p>
        </p:txBody>
      </p:sp>
      <p:sp>
        <p:nvSpPr>
          <p:cNvPr name="TextBox 6" id="6"/>
          <p:cNvSpPr txBox="true"/>
          <p:nvPr/>
        </p:nvSpPr>
        <p:spPr>
          <a:xfrm rot="0">
            <a:off x="1028700" y="3093085"/>
            <a:ext cx="15486000" cy="2050415"/>
          </a:xfrm>
          <a:prstGeom prst="rect">
            <a:avLst/>
          </a:prstGeom>
        </p:spPr>
        <p:txBody>
          <a:bodyPr anchor="t" rtlCol="false" tIns="0" lIns="0" bIns="0" rIns="0">
            <a:spAutoFit/>
          </a:bodyPr>
          <a:lstStyle/>
          <a:p>
            <a:pPr algn="l">
              <a:lnSpc>
                <a:spcPts val="4060"/>
              </a:lnSpc>
              <a:spcBef>
                <a:spcPct val="0"/>
              </a:spcBef>
            </a:pPr>
            <a:r>
              <a:rPr lang="en-US" sz="2900">
                <a:solidFill>
                  <a:srgbClr val="000000"/>
                </a:solidFill>
                <a:latin typeface="Alice"/>
                <a:ea typeface="Alice"/>
                <a:cs typeface="Alice"/>
                <a:sym typeface="Alice"/>
              </a:rPr>
              <a:t>One of the most crucial steps in our project is collecting the right data. We’ve already completed most of our data collection, primarily through web scraping, to gather all the necessary information from our college website. This data will form the backbone of Disha’s knowledge, ensuring accurate and relevant responses.</a:t>
            </a:r>
          </a:p>
        </p:txBody>
      </p:sp>
      <p:sp>
        <p:nvSpPr>
          <p:cNvPr name="TextBox 7" id="7"/>
          <p:cNvSpPr txBox="true"/>
          <p:nvPr/>
        </p:nvSpPr>
        <p:spPr>
          <a:xfrm rot="0">
            <a:off x="1028793" y="5960378"/>
            <a:ext cx="13689060" cy="662940"/>
          </a:xfrm>
          <a:prstGeom prst="rect">
            <a:avLst/>
          </a:prstGeom>
        </p:spPr>
        <p:txBody>
          <a:bodyPr anchor="t" rtlCol="false" tIns="0" lIns="0" bIns="0" rIns="0">
            <a:spAutoFit/>
          </a:bodyPr>
          <a:lstStyle/>
          <a:p>
            <a:pPr algn="l">
              <a:lnSpc>
                <a:spcPts val="5459"/>
              </a:lnSpc>
            </a:pPr>
            <a:r>
              <a:rPr lang="en-US" sz="3900">
                <a:solidFill>
                  <a:srgbClr val="000000"/>
                </a:solidFill>
                <a:latin typeface="Alice Bold"/>
                <a:ea typeface="Alice Bold"/>
                <a:cs typeface="Alice Bold"/>
                <a:sym typeface="Alice Bold"/>
              </a:rPr>
              <a:t>Data Preprocessing – Cleaning and Refining the Data:</a:t>
            </a:r>
          </a:p>
        </p:txBody>
      </p:sp>
      <p:sp>
        <p:nvSpPr>
          <p:cNvPr name="TextBox 8" id="8"/>
          <p:cNvSpPr txBox="true"/>
          <p:nvPr/>
        </p:nvSpPr>
        <p:spPr>
          <a:xfrm rot="0">
            <a:off x="1028793" y="6693535"/>
            <a:ext cx="16230507" cy="2564765"/>
          </a:xfrm>
          <a:prstGeom prst="rect">
            <a:avLst/>
          </a:prstGeom>
        </p:spPr>
        <p:txBody>
          <a:bodyPr anchor="t" rtlCol="false" tIns="0" lIns="0" bIns="0" rIns="0">
            <a:spAutoFit/>
          </a:bodyPr>
          <a:lstStyle/>
          <a:p>
            <a:pPr algn="l">
              <a:lnSpc>
                <a:spcPts val="4060"/>
              </a:lnSpc>
            </a:pPr>
            <a:r>
              <a:rPr lang="en-US" sz="2900">
                <a:solidFill>
                  <a:srgbClr val="000000"/>
                </a:solidFill>
                <a:latin typeface="Alice"/>
                <a:ea typeface="Alice"/>
                <a:cs typeface="Alice"/>
                <a:sym typeface="Alice"/>
              </a:rPr>
              <a:t>We are now working on preprocessing the collected data, applying various techniques to clean, organize, and structure it for optimal use. This step ensures that Disha can efficiently process and retrieve information, making sure users get fast and accurate answers every time.</a:t>
            </a:r>
          </a:p>
          <a:p>
            <a:pPr algn="l">
              <a:lnSpc>
                <a:spcPts val="4060"/>
              </a:lnSpc>
            </a:pPr>
            <a:r>
              <a:rPr lang="en-US" sz="2900">
                <a:solidFill>
                  <a:srgbClr val="000000"/>
                </a:solidFill>
                <a:latin typeface="Alice"/>
                <a:ea typeface="Alice"/>
                <a:cs typeface="Alice"/>
                <a:sym typeface="Alice"/>
              </a:rPr>
              <a:t>"With clean, well-processed data, Disha is set to deliver a seamless, intelligent experience!"</a:t>
            </a:r>
          </a:p>
          <a:p>
            <a:pPr algn="l">
              <a:lnSpc>
                <a:spcPts val="4060"/>
              </a:lnSpc>
              <a:spcBef>
                <a:spcPct val="0"/>
              </a:spcBef>
            </a:pPr>
          </a:p>
        </p:txBody>
      </p:sp>
      <p:sp>
        <p:nvSpPr>
          <p:cNvPr name="AutoShape 9" id="9"/>
          <p:cNvSpPr/>
          <p:nvPr/>
        </p:nvSpPr>
        <p:spPr>
          <a:xfrm flipV="true">
            <a:off x="1028793" y="1652919"/>
            <a:ext cx="3908275"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1665264">
            <a:off x="-4608753" y="-6255661"/>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
        <p:nvSpPr>
          <p:cNvPr name="Freeform 3" id="3"/>
          <p:cNvSpPr/>
          <p:nvPr/>
        </p:nvSpPr>
        <p:spPr>
          <a:xfrm flipH="false" flipV="false" rot="-1665264">
            <a:off x="-2552660" y="-4047645"/>
            <a:ext cx="12220904" cy="12190352"/>
          </a:xfrm>
          <a:custGeom>
            <a:avLst/>
            <a:gdLst/>
            <a:ahLst/>
            <a:cxnLst/>
            <a:rect r="r" b="b" t="t" l="l"/>
            <a:pathLst>
              <a:path h="12190352" w="12220904">
                <a:moveTo>
                  <a:pt x="0" y="0"/>
                </a:moveTo>
                <a:lnTo>
                  <a:pt x="12220905" y="0"/>
                </a:lnTo>
                <a:lnTo>
                  <a:pt x="12220905" y="12190352"/>
                </a:lnTo>
                <a:lnTo>
                  <a:pt x="0" y="12190352"/>
                </a:lnTo>
                <a:lnTo>
                  <a:pt x="0" y="0"/>
                </a:lnTo>
                <a:close/>
              </a:path>
            </a:pathLst>
          </a:custGeom>
          <a:blipFill>
            <a:blip r:embed="rId2"/>
            <a:stretch>
              <a:fillRect l="0" t="0" r="0" b="0"/>
            </a:stretch>
          </a:blipFill>
        </p:spPr>
      </p:sp>
      <p:sp>
        <p:nvSpPr>
          <p:cNvPr name="Freeform 4" id="4"/>
          <p:cNvSpPr/>
          <p:nvPr/>
        </p:nvSpPr>
        <p:spPr>
          <a:xfrm flipH="false" flipV="false" rot="7919936">
            <a:off x="12177548" y="-2600428"/>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
        <p:nvSpPr>
          <p:cNvPr name="Freeform 5" id="5"/>
          <p:cNvSpPr/>
          <p:nvPr/>
        </p:nvSpPr>
        <p:spPr>
          <a:xfrm flipH="false" flipV="false" rot="-7504702">
            <a:off x="1567256" y="1510567"/>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
        <p:nvSpPr>
          <p:cNvPr name="Freeform 6" id="6"/>
          <p:cNvSpPr/>
          <p:nvPr/>
        </p:nvSpPr>
        <p:spPr>
          <a:xfrm flipH="false" flipV="false" rot="-8100000">
            <a:off x="6674308" y="1510567"/>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
        <p:nvSpPr>
          <p:cNvPr name="Freeform 7" id="7"/>
          <p:cNvSpPr/>
          <p:nvPr/>
        </p:nvSpPr>
        <p:spPr>
          <a:xfrm flipH="false" flipV="false" rot="1466037">
            <a:off x="4574320" y="-4730019"/>
            <a:ext cx="12220904" cy="12190352"/>
          </a:xfrm>
          <a:custGeom>
            <a:avLst/>
            <a:gdLst/>
            <a:ahLst/>
            <a:cxnLst/>
            <a:rect r="r" b="b" t="t" l="l"/>
            <a:pathLst>
              <a:path h="12190352" w="12220904">
                <a:moveTo>
                  <a:pt x="0" y="0"/>
                </a:moveTo>
                <a:lnTo>
                  <a:pt x="12220904" y="0"/>
                </a:lnTo>
                <a:lnTo>
                  <a:pt x="12220904" y="12190353"/>
                </a:lnTo>
                <a:lnTo>
                  <a:pt x="0" y="12190353"/>
                </a:lnTo>
                <a:lnTo>
                  <a:pt x="0" y="0"/>
                </a:lnTo>
                <a:close/>
              </a:path>
            </a:pathLst>
          </a:custGeom>
          <a:blipFill>
            <a:blip r:embed="rId2"/>
            <a:stretch>
              <a:fillRect l="0" t="0" r="0" b="0"/>
            </a:stretch>
          </a:blipFill>
        </p:spPr>
      </p:sp>
      <p:sp>
        <p:nvSpPr>
          <p:cNvPr name="Freeform 8" id="8"/>
          <p:cNvSpPr/>
          <p:nvPr/>
        </p:nvSpPr>
        <p:spPr>
          <a:xfrm flipH="false" flipV="false" rot="4660231">
            <a:off x="9228661" y="-951676"/>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
        <p:nvSpPr>
          <p:cNvPr name="Freeform 9" id="9"/>
          <p:cNvSpPr/>
          <p:nvPr/>
        </p:nvSpPr>
        <p:spPr>
          <a:xfrm flipH="false" flipV="false" rot="0">
            <a:off x="3622341" y="3919076"/>
            <a:ext cx="11043318" cy="2448849"/>
          </a:xfrm>
          <a:custGeom>
            <a:avLst/>
            <a:gdLst/>
            <a:ahLst/>
            <a:cxnLst/>
            <a:rect r="r" b="b" t="t" l="l"/>
            <a:pathLst>
              <a:path h="2448849" w="11043318">
                <a:moveTo>
                  <a:pt x="0" y="0"/>
                </a:moveTo>
                <a:lnTo>
                  <a:pt x="11043318" y="0"/>
                </a:lnTo>
                <a:lnTo>
                  <a:pt x="11043318" y="2448848"/>
                </a:lnTo>
                <a:lnTo>
                  <a:pt x="0" y="2448848"/>
                </a:lnTo>
                <a:lnTo>
                  <a:pt x="0" y="0"/>
                </a:lnTo>
                <a:close/>
              </a:path>
            </a:pathLst>
          </a:custGeom>
          <a:blipFill>
            <a:blip r:embed="rId3"/>
            <a:stretch>
              <a:fillRect l="0" t="-431" r="0" b="-431"/>
            </a:stretch>
          </a:blipFill>
        </p:spPr>
      </p:sp>
      <p:sp>
        <p:nvSpPr>
          <p:cNvPr name="Freeform 10" id="10"/>
          <p:cNvSpPr/>
          <p:nvPr/>
        </p:nvSpPr>
        <p:spPr>
          <a:xfrm flipH="false" flipV="false" rot="1466037">
            <a:off x="-1562201" y="2564238"/>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3097888">
            <a:off x="12713825" y="1028700"/>
            <a:ext cx="9782920" cy="8229600"/>
          </a:xfrm>
          <a:custGeom>
            <a:avLst/>
            <a:gdLst/>
            <a:ahLst/>
            <a:cxnLst/>
            <a:rect r="r" b="b" t="t" l="l"/>
            <a:pathLst>
              <a:path h="8229600" w="9782920">
                <a:moveTo>
                  <a:pt x="0" y="0"/>
                </a:moveTo>
                <a:lnTo>
                  <a:pt x="9782921" y="0"/>
                </a:lnTo>
                <a:lnTo>
                  <a:pt x="9782921" y="8229600"/>
                </a:lnTo>
                <a:lnTo>
                  <a:pt x="0" y="8229600"/>
                </a:lnTo>
                <a:lnTo>
                  <a:pt x="0" y="0"/>
                </a:lnTo>
                <a:close/>
              </a:path>
            </a:pathLst>
          </a:custGeom>
          <a:blipFill>
            <a:blip r:embed="rId2"/>
            <a:stretch>
              <a:fillRect l="0" t="-8991" r="0" b="-8991"/>
            </a:stretch>
          </a:blipFill>
        </p:spPr>
      </p:sp>
      <p:sp>
        <p:nvSpPr>
          <p:cNvPr name="AutoShape 3" id="3"/>
          <p:cNvSpPr/>
          <p:nvPr/>
        </p:nvSpPr>
        <p:spPr>
          <a:xfrm rot="0">
            <a:off x="1409573" y="3629073"/>
            <a:ext cx="15115652"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1028700" y="416350"/>
            <a:ext cx="7422709" cy="3217485"/>
          </a:xfrm>
          <a:custGeom>
            <a:avLst/>
            <a:gdLst/>
            <a:ahLst/>
            <a:cxnLst/>
            <a:rect r="r" b="b" t="t" l="l"/>
            <a:pathLst>
              <a:path h="3217485" w="7422709">
                <a:moveTo>
                  <a:pt x="0" y="0"/>
                </a:moveTo>
                <a:lnTo>
                  <a:pt x="7422709" y="0"/>
                </a:lnTo>
                <a:lnTo>
                  <a:pt x="7422709" y="3217485"/>
                </a:lnTo>
                <a:lnTo>
                  <a:pt x="0" y="3217485"/>
                </a:lnTo>
                <a:lnTo>
                  <a:pt x="0" y="0"/>
                </a:lnTo>
                <a:close/>
              </a:path>
            </a:pathLst>
          </a:custGeom>
          <a:blipFill>
            <a:blip r:embed="rId3"/>
            <a:stretch>
              <a:fillRect l="0" t="0" r="0" b="0"/>
            </a:stretch>
          </a:blipFill>
        </p:spPr>
      </p:sp>
      <p:grpSp>
        <p:nvGrpSpPr>
          <p:cNvPr name="Group 5" id="5"/>
          <p:cNvGrpSpPr/>
          <p:nvPr/>
        </p:nvGrpSpPr>
        <p:grpSpPr>
          <a:xfrm rot="0">
            <a:off x="10066403" y="5143500"/>
            <a:ext cx="6024896" cy="1146867"/>
            <a:chOff x="0" y="0"/>
            <a:chExt cx="8033195" cy="1529156"/>
          </a:xfrm>
        </p:grpSpPr>
        <p:sp>
          <p:nvSpPr>
            <p:cNvPr name="TextBox 6" id="6"/>
            <p:cNvSpPr txBox="true"/>
            <p:nvPr/>
          </p:nvSpPr>
          <p:spPr>
            <a:xfrm rot="0">
              <a:off x="0" y="-66675"/>
              <a:ext cx="8033195" cy="6762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DM Sans"/>
                  <a:ea typeface="DM Sans"/>
                  <a:cs typeface="DM Sans"/>
                  <a:sym typeface="DM Sans"/>
                </a:rPr>
                <a:t>Whats new in Disha?</a:t>
              </a:r>
            </a:p>
          </p:txBody>
        </p:sp>
        <p:sp>
          <p:nvSpPr>
            <p:cNvPr name="TextBox 7" id="7"/>
            <p:cNvSpPr txBox="true"/>
            <p:nvPr/>
          </p:nvSpPr>
          <p:spPr>
            <a:xfrm rot="0">
              <a:off x="0" y="852881"/>
              <a:ext cx="8033195" cy="6762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DM Sans"/>
                  <a:ea typeface="DM Sans"/>
                  <a:cs typeface="DM Sans"/>
                  <a:sym typeface="DM Sans"/>
                </a:rPr>
                <a:t>Our Progress so far</a:t>
              </a:r>
            </a:p>
          </p:txBody>
        </p:sp>
      </p:grpSp>
      <p:sp>
        <p:nvSpPr>
          <p:cNvPr name="TextBox 8" id="8"/>
          <p:cNvSpPr txBox="true"/>
          <p:nvPr/>
        </p:nvSpPr>
        <p:spPr>
          <a:xfrm rot="0">
            <a:off x="10687700" y="1853733"/>
            <a:ext cx="6024896" cy="13811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00000"/>
                </a:solidFill>
                <a:latin typeface="Alice Bold"/>
                <a:ea typeface="Alice Bold"/>
                <a:cs typeface="Alice Bold"/>
                <a:sym typeface="Alice Bold"/>
              </a:rPr>
              <a:t>Contents</a:t>
            </a:r>
          </a:p>
        </p:txBody>
      </p:sp>
      <p:grpSp>
        <p:nvGrpSpPr>
          <p:cNvPr name="Group 9" id="9"/>
          <p:cNvGrpSpPr/>
          <p:nvPr/>
        </p:nvGrpSpPr>
        <p:grpSpPr>
          <a:xfrm rot="0">
            <a:off x="1028700" y="5143500"/>
            <a:ext cx="7734427" cy="3443863"/>
            <a:chOff x="0" y="0"/>
            <a:chExt cx="10312569" cy="4591817"/>
          </a:xfrm>
        </p:grpSpPr>
        <p:sp>
          <p:nvSpPr>
            <p:cNvPr name="TextBox 10" id="10"/>
            <p:cNvSpPr txBox="true"/>
            <p:nvPr/>
          </p:nvSpPr>
          <p:spPr>
            <a:xfrm rot="0">
              <a:off x="0" y="-47625"/>
              <a:ext cx="10312569" cy="585850"/>
            </a:xfrm>
            <a:prstGeom prst="rect">
              <a:avLst/>
            </a:prstGeom>
          </p:spPr>
          <p:txBody>
            <a:bodyPr anchor="t" rtlCol="false" tIns="0" lIns="0" bIns="0" rIns="0">
              <a:spAutoFit/>
            </a:bodyPr>
            <a:lstStyle/>
            <a:p>
              <a:pPr algn="l" marL="571864" indent="-285932" lvl="1">
                <a:lnSpc>
                  <a:spcPts val="3708"/>
                </a:lnSpc>
                <a:buFont typeface="Arial"/>
                <a:buChar char="•"/>
              </a:pPr>
              <a:r>
                <a:rPr lang="en-US" sz="2648">
                  <a:solidFill>
                    <a:srgbClr val="000000"/>
                  </a:solidFill>
                  <a:latin typeface="DM Sans"/>
                  <a:ea typeface="DM Sans"/>
                  <a:cs typeface="DM Sans"/>
                  <a:sym typeface="DM Sans"/>
                </a:rPr>
                <a:t>Identification of Project/Problem Statement</a:t>
              </a:r>
            </a:p>
          </p:txBody>
        </p:sp>
        <p:sp>
          <p:nvSpPr>
            <p:cNvPr name="TextBox 11" id="11"/>
            <p:cNvSpPr txBox="true"/>
            <p:nvPr/>
          </p:nvSpPr>
          <p:spPr>
            <a:xfrm rot="0">
              <a:off x="0" y="764264"/>
              <a:ext cx="10312569" cy="585850"/>
            </a:xfrm>
            <a:prstGeom prst="rect">
              <a:avLst/>
            </a:prstGeom>
          </p:spPr>
          <p:txBody>
            <a:bodyPr anchor="t" rtlCol="false" tIns="0" lIns="0" bIns="0" rIns="0">
              <a:spAutoFit/>
            </a:bodyPr>
            <a:lstStyle/>
            <a:p>
              <a:pPr algn="l" marL="571864" indent="-285932" lvl="1">
                <a:lnSpc>
                  <a:spcPts val="3708"/>
                </a:lnSpc>
                <a:buFont typeface="Arial"/>
                <a:buChar char="•"/>
              </a:pPr>
              <a:r>
                <a:rPr lang="en-US" sz="2648">
                  <a:solidFill>
                    <a:srgbClr val="000000"/>
                  </a:solidFill>
                  <a:latin typeface="DM Sans"/>
                  <a:ea typeface="DM Sans"/>
                  <a:cs typeface="DM Sans"/>
                  <a:sym typeface="DM Sans"/>
                </a:rPr>
                <a:t>Functionalities</a:t>
              </a:r>
            </a:p>
          </p:txBody>
        </p:sp>
        <p:sp>
          <p:nvSpPr>
            <p:cNvPr name="TextBox 12" id="12"/>
            <p:cNvSpPr txBox="true"/>
            <p:nvPr/>
          </p:nvSpPr>
          <p:spPr>
            <a:xfrm rot="0">
              <a:off x="0" y="1576154"/>
              <a:ext cx="10312569" cy="585850"/>
            </a:xfrm>
            <a:prstGeom prst="rect">
              <a:avLst/>
            </a:prstGeom>
          </p:spPr>
          <p:txBody>
            <a:bodyPr anchor="t" rtlCol="false" tIns="0" lIns="0" bIns="0" rIns="0">
              <a:spAutoFit/>
            </a:bodyPr>
            <a:lstStyle/>
            <a:p>
              <a:pPr algn="l" marL="571864" indent="-285932" lvl="1">
                <a:lnSpc>
                  <a:spcPts val="3708"/>
                </a:lnSpc>
                <a:buFont typeface="Arial"/>
                <a:buChar char="•"/>
              </a:pPr>
              <a:r>
                <a:rPr lang="en-US" sz="2648">
                  <a:solidFill>
                    <a:srgbClr val="000000"/>
                  </a:solidFill>
                  <a:latin typeface="DM Sans"/>
                  <a:ea typeface="DM Sans"/>
                  <a:cs typeface="DM Sans"/>
                  <a:sym typeface="DM Sans"/>
                </a:rPr>
                <a:t>Literature survey</a:t>
              </a:r>
            </a:p>
          </p:txBody>
        </p:sp>
        <p:sp>
          <p:nvSpPr>
            <p:cNvPr name="TextBox 13" id="13"/>
            <p:cNvSpPr txBox="true"/>
            <p:nvPr/>
          </p:nvSpPr>
          <p:spPr>
            <a:xfrm rot="0">
              <a:off x="0" y="2388043"/>
              <a:ext cx="10312569" cy="585850"/>
            </a:xfrm>
            <a:prstGeom prst="rect">
              <a:avLst/>
            </a:prstGeom>
          </p:spPr>
          <p:txBody>
            <a:bodyPr anchor="t" rtlCol="false" tIns="0" lIns="0" bIns="0" rIns="0">
              <a:spAutoFit/>
            </a:bodyPr>
            <a:lstStyle/>
            <a:p>
              <a:pPr algn="l" marL="571864" indent="-285932" lvl="1">
                <a:lnSpc>
                  <a:spcPts val="3708"/>
                </a:lnSpc>
                <a:buFont typeface="Arial"/>
                <a:buChar char="•"/>
              </a:pPr>
              <a:r>
                <a:rPr lang="en-US" sz="2648">
                  <a:solidFill>
                    <a:srgbClr val="000000"/>
                  </a:solidFill>
                  <a:latin typeface="DM Sans"/>
                  <a:ea typeface="DM Sans"/>
                  <a:cs typeface="DM Sans"/>
                  <a:sym typeface="DM Sans"/>
                </a:rPr>
                <a:t>Work Flow</a:t>
              </a:r>
            </a:p>
          </p:txBody>
        </p:sp>
        <p:sp>
          <p:nvSpPr>
            <p:cNvPr name="TextBox 14" id="14"/>
            <p:cNvSpPr txBox="true"/>
            <p:nvPr/>
          </p:nvSpPr>
          <p:spPr>
            <a:xfrm rot="0">
              <a:off x="0" y="3199932"/>
              <a:ext cx="10312569" cy="585850"/>
            </a:xfrm>
            <a:prstGeom prst="rect">
              <a:avLst/>
            </a:prstGeom>
          </p:spPr>
          <p:txBody>
            <a:bodyPr anchor="t" rtlCol="false" tIns="0" lIns="0" bIns="0" rIns="0">
              <a:spAutoFit/>
            </a:bodyPr>
            <a:lstStyle/>
            <a:p>
              <a:pPr algn="l" marL="571864" indent="-285932" lvl="1">
                <a:lnSpc>
                  <a:spcPts val="3708"/>
                </a:lnSpc>
                <a:buFont typeface="Arial"/>
                <a:buChar char="•"/>
              </a:pPr>
              <a:r>
                <a:rPr lang="en-US" sz="2648">
                  <a:solidFill>
                    <a:srgbClr val="000000"/>
                  </a:solidFill>
                  <a:latin typeface="DM Sans"/>
                  <a:ea typeface="DM Sans"/>
                  <a:cs typeface="DM Sans"/>
                  <a:sym typeface="DM Sans"/>
                </a:rPr>
                <a:t>Fine Tuning LLM</a:t>
              </a:r>
            </a:p>
          </p:txBody>
        </p:sp>
        <p:sp>
          <p:nvSpPr>
            <p:cNvPr name="TextBox 15" id="15"/>
            <p:cNvSpPr txBox="true"/>
            <p:nvPr/>
          </p:nvSpPr>
          <p:spPr>
            <a:xfrm rot="0">
              <a:off x="0" y="4011822"/>
              <a:ext cx="10312569" cy="579996"/>
            </a:xfrm>
            <a:prstGeom prst="rect">
              <a:avLst/>
            </a:prstGeom>
          </p:spPr>
          <p:txBody>
            <a:bodyPr anchor="t" rtlCol="false" tIns="0" lIns="0" bIns="0" rIns="0">
              <a:spAutoFit/>
            </a:bodyPr>
            <a:lstStyle/>
            <a:p>
              <a:pPr algn="l" marL="571864" indent="-285932" lvl="1">
                <a:lnSpc>
                  <a:spcPts val="3708"/>
                </a:lnSpc>
                <a:buFont typeface="Arial"/>
                <a:buChar char="•"/>
              </a:pPr>
              <a:r>
                <a:rPr lang="en-US" sz="2648">
                  <a:solidFill>
                    <a:srgbClr val="000000"/>
                  </a:solidFill>
                  <a:latin typeface="DM Sans"/>
                  <a:ea typeface="DM Sans"/>
                  <a:cs typeface="DM Sans"/>
                  <a:sym typeface="DM Sans"/>
                </a:rPr>
                <a:t>Retrieval-Augmented Generation</a:t>
              </a:r>
            </a:p>
          </p:txBody>
        </p:sp>
      </p:grpSp>
      <p:sp>
        <p:nvSpPr>
          <p:cNvPr name="Freeform 16" id="16"/>
          <p:cNvSpPr/>
          <p:nvPr/>
        </p:nvSpPr>
        <p:spPr>
          <a:xfrm flipH="false" flipV="false" rot="3097888">
            <a:off x="4937481" y="6443754"/>
            <a:ext cx="9782920" cy="8229600"/>
          </a:xfrm>
          <a:custGeom>
            <a:avLst/>
            <a:gdLst/>
            <a:ahLst/>
            <a:cxnLst/>
            <a:rect r="r" b="b" t="t" l="l"/>
            <a:pathLst>
              <a:path h="8229600" w="9782920">
                <a:moveTo>
                  <a:pt x="0" y="0"/>
                </a:moveTo>
                <a:lnTo>
                  <a:pt x="9782920" y="0"/>
                </a:lnTo>
                <a:lnTo>
                  <a:pt x="9782920" y="8229600"/>
                </a:lnTo>
                <a:lnTo>
                  <a:pt x="0" y="8229600"/>
                </a:lnTo>
                <a:lnTo>
                  <a:pt x="0" y="0"/>
                </a:lnTo>
                <a:close/>
              </a:path>
            </a:pathLst>
          </a:custGeom>
          <a:blipFill>
            <a:blip r:embed="rId2"/>
            <a:stretch>
              <a:fillRect l="0" t="-8991" r="0" b="-8991"/>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TextBox 2" id="2"/>
          <p:cNvSpPr txBox="true"/>
          <p:nvPr/>
        </p:nvSpPr>
        <p:spPr>
          <a:xfrm rot="0">
            <a:off x="810073" y="245056"/>
            <a:ext cx="16596909" cy="1120775"/>
          </a:xfrm>
          <a:prstGeom prst="rect">
            <a:avLst/>
          </a:prstGeom>
        </p:spPr>
        <p:txBody>
          <a:bodyPr anchor="t" rtlCol="false" tIns="0" lIns="0" bIns="0" rIns="0">
            <a:spAutoFit/>
          </a:bodyPr>
          <a:lstStyle/>
          <a:p>
            <a:pPr algn="l">
              <a:lnSpc>
                <a:spcPts val="9100"/>
              </a:lnSpc>
            </a:pPr>
            <a:r>
              <a:rPr lang="en-US" sz="6500">
                <a:solidFill>
                  <a:srgbClr val="000000"/>
                </a:solidFill>
                <a:latin typeface="Alice"/>
                <a:ea typeface="Alice"/>
                <a:cs typeface="Alice"/>
                <a:sym typeface="Alice"/>
              </a:rPr>
              <a:t>Identification of Project/Problem Statement</a:t>
            </a:r>
          </a:p>
        </p:txBody>
      </p:sp>
      <p:sp>
        <p:nvSpPr>
          <p:cNvPr name="AutoShape 3" id="3"/>
          <p:cNvSpPr/>
          <p:nvPr/>
        </p:nvSpPr>
        <p:spPr>
          <a:xfrm>
            <a:off x="881018" y="1384881"/>
            <a:ext cx="6492240" cy="0"/>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881018" y="1803913"/>
            <a:ext cx="3066097" cy="679450"/>
          </a:xfrm>
          <a:prstGeom prst="rect">
            <a:avLst/>
          </a:prstGeom>
        </p:spPr>
        <p:txBody>
          <a:bodyPr anchor="t" rtlCol="false" tIns="0" lIns="0" bIns="0" rIns="0">
            <a:spAutoFit/>
          </a:bodyPr>
          <a:lstStyle/>
          <a:p>
            <a:pPr algn="ctr">
              <a:lnSpc>
                <a:spcPts val="5599"/>
              </a:lnSpc>
            </a:pPr>
            <a:r>
              <a:rPr lang="en-US" sz="3999">
                <a:solidFill>
                  <a:srgbClr val="000000"/>
                </a:solidFill>
                <a:latin typeface="Alice Bold"/>
                <a:ea typeface="Alice Bold"/>
                <a:cs typeface="Alice Bold"/>
                <a:sym typeface="Alice Bold"/>
              </a:rPr>
              <a:t>Introduction:</a:t>
            </a:r>
          </a:p>
        </p:txBody>
      </p:sp>
      <p:sp>
        <p:nvSpPr>
          <p:cNvPr name="TextBox 5" id="5"/>
          <p:cNvSpPr txBox="true"/>
          <p:nvPr/>
        </p:nvSpPr>
        <p:spPr>
          <a:xfrm rot="0">
            <a:off x="881018" y="2407163"/>
            <a:ext cx="16596909" cy="2096770"/>
          </a:xfrm>
          <a:prstGeom prst="rect">
            <a:avLst/>
          </a:prstGeom>
        </p:spPr>
        <p:txBody>
          <a:bodyPr anchor="t" rtlCol="false" tIns="0" lIns="0" bIns="0" rIns="0">
            <a:spAutoFit/>
          </a:bodyPr>
          <a:lstStyle/>
          <a:p>
            <a:pPr algn="l">
              <a:lnSpc>
                <a:spcPts val="4129"/>
              </a:lnSpc>
              <a:spcBef>
                <a:spcPct val="0"/>
              </a:spcBef>
            </a:pPr>
            <a:r>
              <a:rPr lang="en-US" sz="2949">
                <a:solidFill>
                  <a:srgbClr val="000000"/>
                </a:solidFill>
                <a:latin typeface="Alice"/>
                <a:ea typeface="Alice"/>
                <a:cs typeface="Alice"/>
                <a:sym typeface="Alice"/>
              </a:rPr>
              <a:t>Information Overload! Today, in this digital age, finding the right information can be a daunting task. It was observed that navigating our website at college was a painful task. Students and visitors, alike, would find it difficult to find the right information—especially when the timetables were divided into badly managed resources like this puzzle with missing pieces.</a:t>
            </a:r>
          </a:p>
        </p:txBody>
      </p:sp>
      <p:sp>
        <p:nvSpPr>
          <p:cNvPr name="TextBox 6" id="6"/>
          <p:cNvSpPr txBox="true"/>
          <p:nvPr/>
        </p:nvSpPr>
        <p:spPr>
          <a:xfrm rot="0">
            <a:off x="881018" y="4765675"/>
            <a:ext cx="4366855" cy="679450"/>
          </a:xfrm>
          <a:prstGeom prst="rect">
            <a:avLst/>
          </a:prstGeom>
        </p:spPr>
        <p:txBody>
          <a:bodyPr anchor="t" rtlCol="false" tIns="0" lIns="0" bIns="0" rIns="0">
            <a:spAutoFit/>
          </a:bodyPr>
          <a:lstStyle/>
          <a:p>
            <a:pPr algn="ctr">
              <a:lnSpc>
                <a:spcPts val="5599"/>
              </a:lnSpc>
            </a:pPr>
            <a:r>
              <a:rPr lang="en-US" sz="3999">
                <a:solidFill>
                  <a:srgbClr val="000000"/>
                </a:solidFill>
                <a:latin typeface="Alice Bold"/>
                <a:ea typeface="Alice Bold"/>
                <a:cs typeface="Alice Bold"/>
                <a:sym typeface="Alice Bold"/>
              </a:rPr>
              <a:t>Here comes Disha!!</a:t>
            </a:r>
          </a:p>
        </p:txBody>
      </p:sp>
      <p:sp>
        <p:nvSpPr>
          <p:cNvPr name="TextBox 7" id="7"/>
          <p:cNvSpPr txBox="true"/>
          <p:nvPr/>
        </p:nvSpPr>
        <p:spPr>
          <a:xfrm rot="0">
            <a:off x="881018" y="5702300"/>
            <a:ext cx="16632382" cy="2620645"/>
          </a:xfrm>
          <a:prstGeom prst="rect">
            <a:avLst/>
          </a:prstGeom>
        </p:spPr>
        <p:txBody>
          <a:bodyPr anchor="t" rtlCol="false" tIns="0" lIns="0" bIns="0" rIns="0">
            <a:spAutoFit/>
          </a:bodyPr>
          <a:lstStyle/>
          <a:p>
            <a:pPr algn="l">
              <a:lnSpc>
                <a:spcPts val="4129"/>
              </a:lnSpc>
              <a:spcBef>
                <a:spcPct val="0"/>
              </a:spcBef>
            </a:pPr>
            <a:r>
              <a:rPr lang="en-US" sz="2949">
                <a:solidFill>
                  <a:srgbClr val="000000"/>
                </a:solidFill>
                <a:latin typeface="Alice"/>
                <a:ea typeface="Alice"/>
                <a:cs typeface="Alice"/>
                <a:sym typeface="Alice"/>
              </a:rPr>
              <a:t>Disha is our innovative solution. Imagine </a:t>
            </a:r>
            <a:r>
              <a:rPr lang="en-US" sz="2949">
                <a:solidFill>
                  <a:srgbClr val="000000"/>
                </a:solidFill>
                <a:latin typeface="Alice Bold"/>
                <a:ea typeface="Alice Bold"/>
                <a:cs typeface="Alice Bold"/>
                <a:sym typeface="Alice Bold"/>
              </a:rPr>
              <a:t>asking questions in a normal friendly way</a:t>
            </a:r>
            <a:r>
              <a:rPr lang="en-US" sz="2949">
                <a:solidFill>
                  <a:srgbClr val="000000"/>
                </a:solidFill>
                <a:latin typeface="Alice"/>
                <a:ea typeface="Alice"/>
                <a:cs typeface="Alice"/>
                <a:sym typeface="Alice"/>
              </a:rPr>
              <a:t> </a:t>
            </a:r>
            <a:r>
              <a:rPr lang="en-US" sz="2949">
                <a:solidFill>
                  <a:srgbClr val="000000"/>
                </a:solidFill>
                <a:latin typeface="Alice Bold"/>
                <a:ea typeface="Alice Bold"/>
                <a:cs typeface="Alice Bold"/>
                <a:sym typeface="Alice Bold"/>
              </a:rPr>
              <a:t>and getting instant answers!</a:t>
            </a:r>
            <a:r>
              <a:rPr lang="en-US" sz="2949">
                <a:solidFill>
                  <a:srgbClr val="000000"/>
                </a:solidFill>
                <a:latin typeface="Alice"/>
                <a:ea typeface="Alice"/>
                <a:cs typeface="Alice"/>
                <a:sym typeface="Alice"/>
              </a:rPr>
              <a:t> With the power of </a:t>
            </a:r>
            <a:r>
              <a:rPr lang="en-US" sz="2949">
                <a:solidFill>
                  <a:srgbClr val="000000"/>
                </a:solidFill>
                <a:latin typeface="Alice Bold"/>
                <a:ea typeface="Alice Bold"/>
                <a:cs typeface="Alice Bold"/>
                <a:sym typeface="Alice Bold"/>
              </a:rPr>
              <a:t>Machine Learning, Natural Language Processing and Large Language Models</a:t>
            </a:r>
            <a:r>
              <a:rPr lang="en-US" sz="2949">
                <a:solidFill>
                  <a:srgbClr val="000000"/>
                </a:solidFill>
                <a:latin typeface="Alice"/>
                <a:ea typeface="Alice"/>
                <a:cs typeface="Alice"/>
                <a:sym typeface="Alice"/>
              </a:rPr>
              <a:t> at its core, this simple </a:t>
            </a:r>
            <a:r>
              <a:rPr lang="en-US" sz="2949">
                <a:solidFill>
                  <a:srgbClr val="000000"/>
                </a:solidFill>
                <a:latin typeface="Alice Bold"/>
                <a:ea typeface="Alice Bold"/>
                <a:cs typeface="Alice Bold"/>
                <a:sym typeface="Alice Bold"/>
              </a:rPr>
              <a:t>conversational chatbot</a:t>
            </a:r>
            <a:r>
              <a:rPr lang="en-US" sz="2949">
                <a:solidFill>
                  <a:srgbClr val="000000"/>
                </a:solidFill>
                <a:latin typeface="Alice"/>
                <a:ea typeface="Alice"/>
                <a:cs typeface="Alice"/>
                <a:sym typeface="Alice"/>
              </a:rPr>
              <a:t> will make the user experience on our college website better and </a:t>
            </a:r>
            <a:r>
              <a:rPr lang="en-US" sz="2949">
                <a:solidFill>
                  <a:srgbClr val="000000"/>
                </a:solidFill>
                <a:latin typeface="Alice Bold"/>
                <a:ea typeface="Alice Bold"/>
                <a:cs typeface="Alice Bold"/>
                <a:sym typeface="Alice Bold"/>
              </a:rPr>
              <a:t>deliver quick, convenient responses on every query</a:t>
            </a:r>
            <a:r>
              <a:rPr lang="en-US" sz="2949">
                <a:solidFill>
                  <a:srgbClr val="000000"/>
                </a:solidFill>
                <a:latin typeface="Alice"/>
                <a:ea typeface="Alice"/>
                <a:cs typeface="Alice"/>
                <a:sym typeface="Alice"/>
              </a:rPr>
              <a:t> about our college-from current students to prospective visitors.</a:t>
            </a:r>
          </a:p>
        </p:txBody>
      </p:sp>
      <p:sp>
        <p:nvSpPr>
          <p:cNvPr name="Freeform 8" id="8"/>
          <p:cNvSpPr/>
          <p:nvPr/>
        </p:nvSpPr>
        <p:spPr>
          <a:xfrm flipH="true" flipV="false" rot="4614735">
            <a:off x="-8629263" y="3864208"/>
            <a:ext cx="12428103" cy="12845585"/>
          </a:xfrm>
          <a:custGeom>
            <a:avLst/>
            <a:gdLst/>
            <a:ahLst/>
            <a:cxnLst/>
            <a:rect r="r" b="b" t="t" l="l"/>
            <a:pathLst>
              <a:path h="12845585" w="12428103">
                <a:moveTo>
                  <a:pt x="12428103" y="0"/>
                </a:moveTo>
                <a:lnTo>
                  <a:pt x="0" y="0"/>
                </a:lnTo>
                <a:lnTo>
                  <a:pt x="0" y="12845584"/>
                </a:lnTo>
                <a:lnTo>
                  <a:pt x="12428103" y="12845584"/>
                </a:lnTo>
                <a:lnTo>
                  <a:pt x="12428103" y="0"/>
                </a:lnTo>
                <a:close/>
              </a:path>
            </a:pathLst>
          </a:custGeom>
          <a:blipFill>
            <a:blip r:embed="rId2"/>
            <a:stretch>
              <a:fillRect l="0" t="0" r="0" b="0"/>
            </a:stretch>
          </a:blipFill>
        </p:spPr>
      </p:sp>
      <p:sp>
        <p:nvSpPr>
          <p:cNvPr name="Freeform 9" id="9"/>
          <p:cNvSpPr/>
          <p:nvPr/>
        </p:nvSpPr>
        <p:spPr>
          <a:xfrm flipH="true" flipV="false" rot="4614735">
            <a:off x="16389179" y="-6240070"/>
            <a:ext cx="12428103" cy="12845585"/>
          </a:xfrm>
          <a:custGeom>
            <a:avLst/>
            <a:gdLst/>
            <a:ahLst/>
            <a:cxnLst/>
            <a:rect r="r" b="b" t="t" l="l"/>
            <a:pathLst>
              <a:path h="12845585" w="12428103">
                <a:moveTo>
                  <a:pt x="12428103" y="0"/>
                </a:moveTo>
                <a:lnTo>
                  <a:pt x="0" y="0"/>
                </a:lnTo>
                <a:lnTo>
                  <a:pt x="0" y="12845585"/>
                </a:lnTo>
                <a:lnTo>
                  <a:pt x="12428103" y="12845585"/>
                </a:lnTo>
                <a:lnTo>
                  <a:pt x="12428103" y="0"/>
                </a:lnTo>
                <a:close/>
              </a:path>
            </a:pathLst>
          </a:custGeom>
          <a:blipFill>
            <a:blip r:embed="rId2"/>
            <a:stretch>
              <a:fillRect l="0" t="0" r="0" b="0"/>
            </a:stretch>
          </a:blipFill>
        </p:spPr>
      </p:sp>
      <p:sp>
        <p:nvSpPr>
          <p:cNvPr name="TextBox 10" id="10"/>
          <p:cNvSpPr txBox="true"/>
          <p:nvPr/>
        </p:nvSpPr>
        <p:spPr>
          <a:xfrm rot="0">
            <a:off x="810073" y="8875395"/>
            <a:ext cx="17406982" cy="1028772"/>
          </a:xfrm>
          <a:prstGeom prst="rect">
            <a:avLst/>
          </a:prstGeom>
        </p:spPr>
        <p:txBody>
          <a:bodyPr anchor="t" rtlCol="false" tIns="0" lIns="0" bIns="0" rIns="0">
            <a:spAutoFit/>
          </a:bodyPr>
          <a:lstStyle/>
          <a:p>
            <a:pPr algn="l">
              <a:lnSpc>
                <a:spcPts val="4196"/>
              </a:lnSpc>
            </a:pPr>
            <a:r>
              <a:rPr lang="en-US" sz="2997">
                <a:solidFill>
                  <a:srgbClr val="000000"/>
                </a:solidFill>
                <a:latin typeface="Alice Bold"/>
                <a:ea typeface="Alice Bold"/>
                <a:cs typeface="Alice Bold"/>
                <a:sym typeface="Alice Bold"/>
              </a:rPr>
              <a:t>With Disha, we make things easier and save precious time for all of us using it. "Let's make accessing information a piece of cake!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TextBox 2" id="2"/>
          <p:cNvSpPr txBox="true"/>
          <p:nvPr/>
        </p:nvSpPr>
        <p:spPr>
          <a:xfrm rot="0">
            <a:off x="1028700" y="447675"/>
            <a:ext cx="5120640" cy="1038225"/>
          </a:xfrm>
          <a:prstGeom prst="rect">
            <a:avLst/>
          </a:prstGeom>
        </p:spPr>
        <p:txBody>
          <a:bodyPr anchor="t" rtlCol="false" tIns="0" lIns="0" bIns="0" rIns="0">
            <a:spAutoFit/>
          </a:bodyPr>
          <a:lstStyle/>
          <a:p>
            <a:pPr algn="ctr">
              <a:lnSpc>
                <a:spcPts val="8400"/>
              </a:lnSpc>
            </a:pPr>
            <a:r>
              <a:rPr lang="en-US" sz="6000">
                <a:solidFill>
                  <a:srgbClr val="000000"/>
                </a:solidFill>
                <a:latin typeface="Alice Bold"/>
                <a:ea typeface="Alice Bold"/>
                <a:cs typeface="Alice Bold"/>
                <a:sym typeface="Alice Bold"/>
              </a:rPr>
              <a:t>Functionalities</a:t>
            </a:r>
          </a:p>
        </p:txBody>
      </p:sp>
      <p:sp>
        <p:nvSpPr>
          <p:cNvPr name="TextBox 3" id="3"/>
          <p:cNvSpPr txBox="true"/>
          <p:nvPr/>
        </p:nvSpPr>
        <p:spPr>
          <a:xfrm rot="0">
            <a:off x="1028700" y="2086549"/>
            <a:ext cx="5644600" cy="662940"/>
          </a:xfrm>
          <a:prstGeom prst="rect">
            <a:avLst/>
          </a:prstGeom>
        </p:spPr>
        <p:txBody>
          <a:bodyPr anchor="t" rtlCol="false" tIns="0" lIns="0" bIns="0" rIns="0">
            <a:spAutoFit/>
          </a:bodyPr>
          <a:lstStyle/>
          <a:p>
            <a:pPr algn="ctr">
              <a:lnSpc>
                <a:spcPts val="5459"/>
              </a:lnSpc>
            </a:pPr>
            <a:r>
              <a:rPr lang="en-US" sz="3900">
                <a:solidFill>
                  <a:srgbClr val="000000"/>
                </a:solidFill>
                <a:latin typeface="Alice Bold"/>
                <a:ea typeface="Alice Bold"/>
                <a:cs typeface="Alice Bold"/>
                <a:sym typeface="Alice Bold"/>
              </a:rPr>
              <a:t>Human-Like Interaction:</a:t>
            </a:r>
          </a:p>
        </p:txBody>
      </p:sp>
      <p:sp>
        <p:nvSpPr>
          <p:cNvPr name="AutoShape 4" id="4"/>
          <p:cNvSpPr/>
          <p:nvPr/>
        </p:nvSpPr>
        <p:spPr>
          <a:xfrm flipV="true">
            <a:off x="1028700" y="1485900"/>
            <a:ext cx="2560320" cy="1905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028700" y="2682814"/>
            <a:ext cx="16230600" cy="1536065"/>
          </a:xfrm>
          <a:prstGeom prst="rect">
            <a:avLst/>
          </a:prstGeom>
        </p:spPr>
        <p:txBody>
          <a:bodyPr anchor="t" rtlCol="false" tIns="0" lIns="0" bIns="0" rIns="0">
            <a:spAutoFit/>
          </a:bodyPr>
          <a:lstStyle/>
          <a:p>
            <a:pPr algn="l">
              <a:lnSpc>
                <a:spcPts val="4060"/>
              </a:lnSpc>
              <a:spcBef>
                <a:spcPct val="0"/>
              </a:spcBef>
            </a:pPr>
            <a:r>
              <a:rPr lang="en-US" sz="2900">
                <a:solidFill>
                  <a:srgbClr val="000000"/>
                </a:solidFill>
                <a:latin typeface="Alice"/>
                <a:ea typeface="Alice"/>
                <a:cs typeface="Alice"/>
                <a:sym typeface="Alice"/>
              </a:rPr>
              <a:t>With Disha, users can ask questions naturally, just like speaking to a person. Whether it’s a simple inquiry or a detailed query about the college, Disha will responds with ease, providing accurate and helpful answers. The chatbot will be designed to make </a:t>
            </a:r>
            <a:r>
              <a:rPr lang="en-US" sz="2900">
                <a:solidFill>
                  <a:srgbClr val="000000"/>
                </a:solidFill>
                <a:latin typeface="Alice Bold"/>
                <a:ea typeface="Alice Bold"/>
                <a:cs typeface="Alice Bold"/>
                <a:sym typeface="Alice Bold"/>
              </a:rPr>
              <a:t>conversation feel smooth and intuitive</a:t>
            </a:r>
            <a:r>
              <a:rPr lang="en-US" sz="2900">
                <a:solidFill>
                  <a:srgbClr val="000000"/>
                </a:solidFill>
                <a:latin typeface="Alice"/>
                <a:ea typeface="Alice"/>
                <a:cs typeface="Alice"/>
                <a:sym typeface="Alice"/>
              </a:rPr>
              <a:t>.</a:t>
            </a:r>
          </a:p>
        </p:txBody>
      </p:sp>
      <p:sp>
        <p:nvSpPr>
          <p:cNvPr name="TextBox 6" id="6"/>
          <p:cNvSpPr txBox="true"/>
          <p:nvPr/>
        </p:nvSpPr>
        <p:spPr>
          <a:xfrm rot="0">
            <a:off x="1028700" y="4556505"/>
            <a:ext cx="11012816" cy="662940"/>
          </a:xfrm>
          <a:prstGeom prst="rect">
            <a:avLst/>
          </a:prstGeom>
        </p:spPr>
        <p:txBody>
          <a:bodyPr anchor="t" rtlCol="false" tIns="0" lIns="0" bIns="0" rIns="0">
            <a:spAutoFit/>
          </a:bodyPr>
          <a:lstStyle/>
          <a:p>
            <a:pPr algn="l">
              <a:lnSpc>
                <a:spcPts val="5459"/>
              </a:lnSpc>
            </a:pPr>
            <a:r>
              <a:rPr lang="en-US" sz="3900">
                <a:solidFill>
                  <a:srgbClr val="000000"/>
                </a:solidFill>
                <a:latin typeface="Alice Bold"/>
                <a:ea typeface="Alice Bold"/>
                <a:cs typeface="Alice Bold"/>
                <a:sym typeface="Alice Bold"/>
              </a:rPr>
              <a:t>Multilingual – Converse in Hindi and English:</a:t>
            </a:r>
          </a:p>
        </p:txBody>
      </p:sp>
      <p:sp>
        <p:nvSpPr>
          <p:cNvPr name="TextBox 7" id="7"/>
          <p:cNvSpPr txBox="true"/>
          <p:nvPr/>
        </p:nvSpPr>
        <p:spPr>
          <a:xfrm rot="0">
            <a:off x="1028700" y="5152770"/>
            <a:ext cx="16230600" cy="1536065"/>
          </a:xfrm>
          <a:prstGeom prst="rect">
            <a:avLst/>
          </a:prstGeom>
        </p:spPr>
        <p:txBody>
          <a:bodyPr anchor="t" rtlCol="false" tIns="0" lIns="0" bIns="0" rIns="0">
            <a:spAutoFit/>
          </a:bodyPr>
          <a:lstStyle/>
          <a:p>
            <a:pPr algn="l">
              <a:lnSpc>
                <a:spcPts val="4060"/>
              </a:lnSpc>
              <a:spcBef>
                <a:spcPct val="0"/>
              </a:spcBef>
            </a:pPr>
            <a:r>
              <a:rPr lang="en-US" sz="2900">
                <a:solidFill>
                  <a:srgbClr val="000000"/>
                </a:solidFill>
                <a:latin typeface="Alice"/>
                <a:ea typeface="Alice"/>
                <a:cs typeface="Alice"/>
                <a:sym typeface="Alice"/>
              </a:rPr>
              <a:t>Disha breaks language barriers! Users can ask their questions in both Hindi and English and receive accurate responses in the same language. This makes Disha </a:t>
            </a:r>
            <a:r>
              <a:rPr lang="en-US" sz="2900">
                <a:solidFill>
                  <a:srgbClr val="000000"/>
                </a:solidFill>
                <a:latin typeface="Alice Bold"/>
                <a:ea typeface="Alice Bold"/>
                <a:cs typeface="Alice Bold"/>
                <a:sym typeface="Alice Bold"/>
              </a:rPr>
              <a:t>accessible to a wider audience</a:t>
            </a:r>
            <a:r>
              <a:rPr lang="en-US" sz="2900">
                <a:solidFill>
                  <a:srgbClr val="000000"/>
                </a:solidFill>
                <a:latin typeface="Alice"/>
                <a:ea typeface="Alice"/>
                <a:cs typeface="Alice"/>
                <a:sym typeface="Alice"/>
              </a:rPr>
              <a:t>, including both local and international users.</a:t>
            </a:r>
          </a:p>
        </p:txBody>
      </p:sp>
      <p:sp>
        <p:nvSpPr>
          <p:cNvPr name="TextBox 8" id="8"/>
          <p:cNvSpPr txBox="true"/>
          <p:nvPr/>
        </p:nvSpPr>
        <p:spPr>
          <a:xfrm rot="0">
            <a:off x="1028700" y="7022210"/>
            <a:ext cx="11816866" cy="662940"/>
          </a:xfrm>
          <a:prstGeom prst="rect">
            <a:avLst/>
          </a:prstGeom>
        </p:spPr>
        <p:txBody>
          <a:bodyPr anchor="t" rtlCol="false" tIns="0" lIns="0" bIns="0" rIns="0">
            <a:spAutoFit/>
          </a:bodyPr>
          <a:lstStyle/>
          <a:p>
            <a:pPr algn="l">
              <a:lnSpc>
                <a:spcPts val="5459"/>
              </a:lnSpc>
            </a:pPr>
            <a:r>
              <a:rPr lang="en-US" sz="3900">
                <a:solidFill>
                  <a:srgbClr val="000000"/>
                </a:solidFill>
                <a:latin typeface="Alice Bold"/>
                <a:ea typeface="Alice Bold"/>
                <a:cs typeface="Alice Bold"/>
                <a:sym typeface="Alice Bold"/>
              </a:rPr>
              <a:t>Voice Command – Ask Your Query Just by Speaking:</a:t>
            </a:r>
          </a:p>
        </p:txBody>
      </p:sp>
      <p:sp>
        <p:nvSpPr>
          <p:cNvPr name="TextBox 9" id="9"/>
          <p:cNvSpPr txBox="true"/>
          <p:nvPr/>
        </p:nvSpPr>
        <p:spPr>
          <a:xfrm rot="0">
            <a:off x="1028700" y="7618475"/>
            <a:ext cx="16230600" cy="1536065"/>
          </a:xfrm>
          <a:prstGeom prst="rect">
            <a:avLst/>
          </a:prstGeom>
        </p:spPr>
        <p:txBody>
          <a:bodyPr anchor="t" rtlCol="false" tIns="0" lIns="0" bIns="0" rIns="0">
            <a:spAutoFit/>
          </a:bodyPr>
          <a:lstStyle/>
          <a:p>
            <a:pPr algn="l">
              <a:lnSpc>
                <a:spcPts val="4060"/>
              </a:lnSpc>
              <a:spcBef>
                <a:spcPct val="0"/>
              </a:spcBef>
            </a:pPr>
            <a:r>
              <a:rPr lang="en-US" sz="2900">
                <a:solidFill>
                  <a:srgbClr val="000000"/>
                </a:solidFill>
                <a:latin typeface="Alice"/>
                <a:ea typeface="Alice"/>
                <a:cs typeface="Alice"/>
                <a:sym typeface="Alice"/>
              </a:rPr>
              <a:t>No need to type—</a:t>
            </a:r>
            <a:r>
              <a:rPr lang="en-US" sz="2900">
                <a:solidFill>
                  <a:srgbClr val="000000"/>
                </a:solidFill>
                <a:latin typeface="Alice Bold"/>
                <a:ea typeface="Alice Bold"/>
                <a:cs typeface="Alice Bold"/>
                <a:sym typeface="Alice Bold"/>
              </a:rPr>
              <a:t>just tap and speak!</a:t>
            </a:r>
            <a:r>
              <a:rPr lang="en-US" sz="2900">
                <a:solidFill>
                  <a:srgbClr val="000000"/>
                </a:solidFill>
                <a:latin typeface="Alice"/>
                <a:ea typeface="Alice"/>
                <a:cs typeface="Alice"/>
                <a:sym typeface="Alice"/>
              </a:rPr>
              <a:t> With voice query functionality, users can ask their questions in Hindi or English by simply talking to Disha. Whether you're typing or speaking, Disha will provide quick, relevant answers, making the interaction more </a:t>
            </a:r>
            <a:r>
              <a:rPr lang="en-US" sz="2900">
                <a:solidFill>
                  <a:srgbClr val="000000"/>
                </a:solidFill>
                <a:latin typeface="Alice Bold"/>
                <a:ea typeface="Alice Bold"/>
                <a:cs typeface="Alice Bold"/>
                <a:sym typeface="Alice Bold"/>
              </a:rPr>
              <a:t>convenient and user-friendly</a:t>
            </a:r>
            <a:r>
              <a:rPr lang="en-US" sz="2900">
                <a:solidFill>
                  <a:srgbClr val="000000"/>
                </a:solidFill>
                <a:latin typeface="Alice"/>
                <a:ea typeface="Alice"/>
                <a:cs typeface="Alice"/>
                <a:sym typeface="Alice"/>
              </a:rPr>
              <a:t>.</a:t>
            </a:r>
          </a:p>
        </p:txBody>
      </p:sp>
      <p:sp>
        <p:nvSpPr>
          <p:cNvPr name="Freeform 10" id="10"/>
          <p:cNvSpPr/>
          <p:nvPr/>
        </p:nvSpPr>
        <p:spPr>
          <a:xfrm flipH="true" flipV="false" rot="4614735">
            <a:off x="-7555745" y="-3264093"/>
            <a:ext cx="12428103" cy="12845585"/>
          </a:xfrm>
          <a:custGeom>
            <a:avLst/>
            <a:gdLst/>
            <a:ahLst/>
            <a:cxnLst/>
            <a:rect r="r" b="b" t="t" l="l"/>
            <a:pathLst>
              <a:path h="12845585" w="12428103">
                <a:moveTo>
                  <a:pt x="12428103" y="0"/>
                </a:moveTo>
                <a:lnTo>
                  <a:pt x="0" y="0"/>
                </a:lnTo>
                <a:lnTo>
                  <a:pt x="0" y="12845585"/>
                </a:lnTo>
                <a:lnTo>
                  <a:pt x="12428103" y="12845585"/>
                </a:lnTo>
                <a:lnTo>
                  <a:pt x="12428103" y="0"/>
                </a:lnTo>
                <a:close/>
              </a:path>
            </a:pathLst>
          </a:custGeom>
          <a:blipFill>
            <a:blip r:embed="rId2"/>
            <a:stretch>
              <a:fillRect l="0" t="0" r="0" b="0"/>
            </a:stretch>
          </a:blipFill>
        </p:spPr>
      </p:sp>
      <p:sp>
        <p:nvSpPr>
          <p:cNvPr name="Freeform 11" id="11"/>
          <p:cNvSpPr/>
          <p:nvPr/>
        </p:nvSpPr>
        <p:spPr>
          <a:xfrm flipH="true" flipV="false" rot="4614735">
            <a:off x="10593033" y="5130848"/>
            <a:ext cx="12428103" cy="12845585"/>
          </a:xfrm>
          <a:custGeom>
            <a:avLst/>
            <a:gdLst/>
            <a:ahLst/>
            <a:cxnLst/>
            <a:rect r="r" b="b" t="t" l="l"/>
            <a:pathLst>
              <a:path h="12845585" w="12428103">
                <a:moveTo>
                  <a:pt x="12428104" y="0"/>
                </a:moveTo>
                <a:lnTo>
                  <a:pt x="0" y="0"/>
                </a:lnTo>
                <a:lnTo>
                  <a:pt x="0" y="12845585"/>
                </a:lnTo>
                <a:lnTo>
                  <a:pt x="12428104" y="12845585"/>
                </a:lnTo>
                <a:lnTo>
                  <a:pt x="12428104"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TextBox 2" id="2"/>
          <p:cNvSpPr txBox="true"/>
          <p:nvPr/>
        </p:nvSpPr>
        <p:spPr>
          <a:xfrm rot="0">
            <a:off x="1286698" y="383857"/>
            <a:ext cx="6594396" cy="1146810"/>
          </a:xfrm>
          <a:prstGeom prst="rect">
            <a:avLst/>
          </a:prstGeom>
        </p:spPr>
        <p:txBody>
          <a:bodyPr anchor="t" rtlCol="false" tIns="0" lIns="0" bIns="0" rIns="0">
            <a:spAutoFit/>
          </a:bodyPr>
          <a:lstStyle/>
          <a:p>
            <a:pPr algn="ctr">
              <a:lnSpc>
                <a:spcPts val="9239"/>
              </a:lnSpc>
            </a:pPr>
            <a:r>
              <a:rPr lang="en-US" sz="6599">
                <a:solidFill>
                  <a:srgbClr val="000000"/>
                </a:solidFill>
                <a:latin typeface="Alice Bold"/>
                <a:ea typeface="Alice Bold"/>
                <a:cs typeface="Alice Bold"/>
                <a:sym typeface="Alice Bold"/>
              </a:rPr>
              <a:t>Literature survey</a:t>
            </a:r>
          </a:p>
        </p:txBody>
      </p:sp>
      <p:sp>
        <p:nvSpPr>
          <p:cNvPr name="Freeform 3" id="3"/>
          <p:cNvSpPr/>
          <p:nvPr/>
        </p:nvSpPr>
        <p:spPr>
          <a:xfrm flipH="true" flipV="false" rot="4614735">
            <a:off x="14467806" y="-4342872"/>
            <a:ext cx="12428103" cy="12845585"/>
          </a:xfrm>
          <a:custGeom>
            <a:avLst/>
            <a:gdLst/>
            <a:ahLst/>
            <a:cxnLst/>
            <a:rect r="r" b="b" t="t" l="l"/>
            <a:pathLst>
              <a:path h="12845585" w="12428103">
                <a:moveTo>
                  <a:pt x="12428104" y="0"/>
                </a:moveTo>
                <a:lnTo>
                  <a:pt x="0" y="0"/>
                </a:lnTo>
                <a:lnTo>
                  <a:pt x="0" y="12845585"/>
                </a:lnTo>
                <a:lnTo>
                  <a:pt x="12428104" y="12845585"/>
                </a:lnTo>
                <a:lnTo>
                  <a:pt x="12428104" y="0"/>
                </a:lnTo>
                <a:close/>
              </a:path>
            </a:pathLst>
          </a:custGeom>
          <a:blipFill>
            <a:blip r:embed="rId2"/>
            <a:stretch>
              <a:fillRect l="0" t="0" r="0" b="0"/>
            </a:stretch>
          </a:blipFill>
        </p:spPr>
      </p:sp>
      <p:sp>
        <p:nvSpPr>
          <p:cNvPr name="Freeform 4" id="4"/>
          <p:cNvSpPr/>
          <p:nvPr/>
        </p:nvSpPr>
        <p:spPr>
          <a:xfrm flipH="true" flipV="false" rot="4614735">
            <a:off x="10593033" y="5130848"/>
            <a:ext cx="12428103" cy="12845585"/>
          </a:xfrm>
          <a:custGeom>
            <a:avLst/>
            <a:gdLst/>
            <a:ahLst/>
            <a:cxnLst/>
            <a:rect r="r" b="b" t="t" l="l"/>
            <a:pathLst>
              <a:path h="12845585" w="12428103">
                <a:moveTo>
                  <a:pt x="12428104" y="0"/>
                </a:moveTo>
                <a:lnTo>
                  <a:pt x="0" y="0"/>
                </a:lnTo>
                <a:lnTo>
                  <a:pt x="0" y="12845585"/>
                </a:lnTo>
                <a:lnTo>
                  <a:pt x="12428104" y="12845585"/>
                </a:lnTo>
                <a:lnTo>
                  <a:pt x="12428104" y="0"/>
                </a:lnTo>
                <a:close/>
              </a:path>
            </a:pathLst>
          </a:custGeom>
          <a:blipFill>
            <a:blip r:embed="rId2"/>
            <a:stretch>
              <a:fillRect l="0" t="0" r="0" b="0"/>
            </a:stretch>
          </a:blipFill>
        </p:spPr>
      </p:sp>
      <p:sp>
        <p:nvSpPr>
          <p:cNvPr name="TextBox 5" id="5"/>
          <p:cNvSpPr txBox="true"/>
          <p:nvPr/>
        </p:nvSpPr>
        <p:spPr>
          <a:xfrm rot="0">
            <a:off x="1286698" y="3820167"/>
            <a:ext cx="16170998" cy="4311650"/>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Alice Bold"/>
                <a:ea typeface="Alice Bold"/>
                <a:cs typeface="Alice Bold"/>
                <a:sym typeface="Alice Bold"/>
              </a:rPr>
              <a:t>Objective:</a:t>
            </a:r>
            <a:r>
              <a:rPr lang="en-US" sz="3499">
                <a:solidFill>
                  <a:srgbClr val="000000"/>
                </a:solidFill>
                <a:latin typeface="Alice"/>
                <a:ea typeface="Alice"/>
                <a:cs typeface="Alice"/>
                <a:sym typeface="Alice"/>
              </a:rPr>
              <a:t> Develop a chatbot for accounting firm automation.</a:t>
            </a:r>
          </a:p>
          <a:p>
            <a:pPr algn="l">
              <a:lnSpc>
                <a:spcPts val="4899"/>
              </a:lnSpc>
              <a:spcBef>
                <a:spcPct val="0"/>
              </a:spcBef>
            </a:pPr>
            <a:r>
              <a:rPr lang="en-US" sz="3499">
                <a:solidFill>
                  <a:srgbClr val="000000"/>
                </a:solidFill>
                <a:latin typeface="Alice Bold"/>
                <a:ea typeface="Alice Bold"/>
                <a:cs typeface="Alice Bold"/>
                <a:sym typeface="Alice Bold"/>
              </a:rPr>
              <a:t>Methodology:</a:t>
            </a:r>
            <a:r>
              <a:rPr lang="en-US" sz="3499">
                <a:solidFill>
                  <a:srgbClr val="000000"/>
                </a:solidFill>
                <a:latin typeface="Alice"/>
                <a:ea typeface="Alice"/>
                <a:cs typeface="Alice"/>
                <a:sym typeface="Alice"/>
              </a:rPr>
              <a:t> Fine-tune LLMs using ADE (tax) and ITACA (legal) datasets.</a:t>
            </a:r>
          </a:p>
          <a:p>
            <a:pPr algn="l">
              <a:lnSpc>
                <a:spcPts val="4899"/>
              </a:lnSpc>
              <a:spcBef>
                <a:spcPct val="0"/>
              </a:spcBef>
            </a:pPr>
            <a:r>
              <a:rPr lang="en-US" sz="3499">
                <a:solidFill>
                  <a:srgbClr val="000000"/>
                </a:solidFill>
                <a:latin typeface="Alice Bold"/>
                <a:ea typeface="Alice Bold"/>
                <a:cs typeface="Alice Bold"/>
                <a:sym typeface="Alice Bold"/>
              </a:rPr>
              <a:t>Results:</a:t>
            </a:r>
            <a:r>
              <a:rPr lang="en-US" sz="3499">
                <a:solidFill>
                  <a:srgbClr val="000000"/>
                </a:solidFill>
                <a:latin typeface="Alice"/>
                <a:ea typeface="Alice"/>
                <a:cs typeface="Alice"/>
                <a:sym typeface="Alice"/>
              </a:rPr>
              <a:t> Fine-tuned models outperform existing models, thanks to novel datasets.</a:t>
            </a:r>
          </a:p>
          <a:p>
            <a:pPr algn="l">
              <a:lnSpc>
                <a:spcPts val="4899"/>
              </a:lnSpc>
              <a:spcBef>
                <a:spcPct val="0"/>
              </a:spcBef>
            </a:pPr>
            <a:r>
              <a:rPr lang="en-US" sz="3499">
                <a:solidFill>
                  <a:srgbClr val="000000"/>
                </a:solidFill>
                <a:latin typeface="Alice Bold"/>
                <a:ea typeface="Alice Bold"/>
                <a:cs typeface="Alice Bold"/>
                <a:sym typeface="Alice Bold"/>
              </a:rPr>
              <a:t>Impact:</a:t>
            </a:r>
            <a:r>
              <a:rPr lang="en-US" sz="3499">
                <a:solidFill>
                  <a:srgbClr val="000000"/>
                </a:solidFill>
                <a:latin typeface="Alice"/>
                <a:ea typeface="Alice"/>
                <a:cs typeface="Alice"/>
                <a:sym typeface="Alice"/>
              </a:rPr>
              <a:t> Reduces manual workload, provides fast, accurate legal/fiscal info.</a:t>
            </a:r>
          </a:p>
          <a:p>
            <a:pPr algn="l">
              <a:lnSpc>
                <a:spcPts val="4899"/>
              </a:lnSpc>
              <a:spcBef>
                <a:spcPct val="0"/>
              </a:spcBef>
            </a:pPr>
            <a:r>
              <a:rPr lang="en-US" sz="3499">
                <a:solidFill>
                  <a:srgbClr val="000000"/>
                </a:solidFill>
                <a:latin typeface="Alice Bold"/>
                <a:ea typeface="Alice Bold"/>
                <a:cs typeface="Alice Bold"/>
                <a:sym typeface="Alice Bold"/>
              </a:rPr>
              <a:t>Conclusion:</a:t>
            </a:r>
            <a:r>
              <a:rPr lang="en-US" sz="3499">
                <a:solidFill>
                  <a:srgbClr val="000000"/>
                </a:solidFill>
                <a:latin typeface="Alice"/>
                <a:ea typeface="Alice"/>
                <a:cs typeface="Alice"/>
                <a:sym typeface="Alice"/>
              </a:rPr>
              <a:t> Dataset creation and LLM fine-tuning enhance chatbot capabilities in specialized domains.</a:t>
            </a:r>
          </a:p>
        </p:txBody>
      </p:sp>
      <p:sp>
        <p:nvSpPr>
          <p:cNvPr name="TextBox 6" id="6"/>
          <p:cNvSpPr txBox="true"/>
          <p:nvPr/>
        </p:nvSpPr>
        <p:spPr>
          <a:xfrm rot="0">
            <a:off x="1286588" y="1984670"/>
            <a:ext cx="15757067" cy="1562100"/>
          </a:xfrm>
          <a:prstGeom prst="rect">
            <a:avLst/>
          </a:prstGeom>
        </p:spPr>
        <p:txBody>
          <a:bodyPr anchor="t" rtlCol="false" tIns="0" lIns="0" bIns="0" rIns="0">
            <a:spAutoFit/>
          </a:bodyPr>
          <a:lstStyle/>
          <a:p>
            <a:pPr algn="l">
              <a:lnSpc>
                <a:spcPts val="6299"/>
              </a:lnSpc>
            </a:pPr>
            <a:r>
              <a:rPr lang="en-US" sz="4499">
                <a:solidFill>
                  <a:srgbClr val="000000"/>
                </a:solidFill>
                <a:latin typeface="Alice Bold"/>
                <a:ea typeface="Alice Bold"/>
                <a:cs typeface="Alice Bold"/>
                <a:sym typeface="Alice Bold"/>
              </a:rPr>
              <a:t>Chatbot Development for Accounting Firm: Fine-Tuning with Novel Datasets:</a:t>
            </a:r>
          </a:p>
        </p:txBody>
      </p:sp>
      <p:sp>
        <p:nvSpPr>
          <p:cNvPr name="AutoShape 7" id="7"/>
          <p:cNvSpPr/>
          <p:nvPr/>
        </p:nvSpPr>
        <p:spPr>
          <a:xfrm>
            <a:off x="1286698" y="1530668"/>
            <a:ext cx="3297198" cy="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1286588" y="9191625"/>
            <a:ext cx="14432887" cy="507364"/>
          </a:xfrm>
          <a:prstGeom prst="rect">
            <a:avLst/>
          </a:prstGeom>
        </p:spPr>
        <p:txBody>
          <a:bodyPr anchor="t" rtlCol="false" tIns="0" lIns="0" bIns="0" rIns="0">
            <a:spAutoFit/>
          </a:bodyPr>
          <a:lstStyle/>
          <a:p>
            <a:pPr algn="l">
              <a:lnSpc>
                <a:spcPts val="4060"/>
              </a:lnSpc>
            </a:pPr>
            <a:r>
              <a:rPr lang="en-US" sz="2900" u="sng">
                <a:solidFill>
                  <a:srgbClr val="000000"/>
                </a:solidFill>
                <a:latin typeface="Arimo"/>
                <a:ea typeface="Arimo"/>
                <a:cs typeface="Arimo"/>
                <a:sym typeface="Arimo"/>
                <a:hlinkClick r:id="rId3" tooltip="https://webthesis.biblio.polito.it/secure/31058/1/tesi.pdf"/>
              </a:rPr>
              <a:t>https://webthesis.biblio.polito.it/secure/31058/1/tesi.pdf</a:t>
            </a:r>
          </a:p>
        </p:txBody>
      </p:sp>
      <p:sp>
        <p:nvSpPr>
          <p:cNvPr name="TextBox 9" id="9"/>
          <p:cNvSpPr txBox="true"/>
          <p:nvPr/>
        </p:nvSpPr>
        <p:spPr>
          <a:xfrm rot="0">
            <a:off x="1286588" y="8843011"/>
            <a:ext cx="695325" cy="415289"/>
          </a:xfrm>
          <a:prstGeom prst="rect">
            <a:avLst/>
          </a:prstGeom>
        </p:spPr>
        <p:txBody>
          <a:bodyPr anchor="t" rtlCol="false" tIns="0" lIns="0" bIns="0" rIns="0">
            <a:spAutoFit/>
          </a:bodyPr>
          <a:lstStyle/>
          <a:p>
            <a:pPr algn="ctr">
              <a:lnSpc>
                <a:spcPts val="3360"/>
              </a:lnSpc>
            </a:pPr>
            <a:r>
              <a:rPr lang="en-US" sz="2400">
                <a:solidFill>
                  <a:srgbClr val="000000"/>
                </a:solidFill>
                <a:latin typeface="Alice Bold"/>
                <a:ea typeface="Alice Bold"/>
                <a:cs typeface="Alice Bold"/>
                <a:sym typeface="Alice Bold"/>
              </a:rPr>
              <a:t>Link: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7046856">
            <a:off x="3951954" y="4708675"/>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
        <p:nvSpPr>
          <p:cNvPr name="TextBox 3" id="3"/>
          <p:cNvSpPr txBox="true"/>
          <p:nvPr/>
        </p:nvSpPr>
        <p:spPr>
          <a:xfrm rot="0">
            <a:off x="1286698" y="3512812"/>
            <a:ext cx="16230600" cy="4692382"/>
          </a:xfrm>
          <a:prstGeom prst="rect">
            <a:avLst/>
          </a:prstGeom>
        </p:spPr>
        <p:txBody>
          <a:bodyPr anchor="t" rtlCol="false" tIns="0" lIns="0" bIns="0" rIns="0">
            <a:spAutoFit/>
          </a:bodyPr>
          <a:lstStyle/>
          <a:p>
            <a:pPr algn="l">
              <a:lnSpc>
                <a:spcPts val="5439"/>
              </a:lnSpc>
              <a:spcBef>
                <a:spcPct val="0"/>
              </a:spcBef>
            </a:pPr>
            <a:r>
              <a:rPr lang="en-US" sz="3885">
                <a:solidFill>
                  <a:srgbClr val="000000"/>
                </a:solidFill>
                <a:latin typeface="Alice Bold"/>
                <a:ea typeface="Alice Bold"/>
                <a:cs typeface="Alice Bold"/>
                <a:sym typeface="Alice Bold"/>
              </a:rPr>
              <a:t>Objective</a:t>
            </a:r>
            <a:r>
              <a:rPr lang="en-US" sz="3885">
                <a:solidFill>
                  <a:srgbClr val="000000"/>
                </a:solidFill>
                <a:latin typeface="Alice"/>
                <a:ea typeface="Alice"/>
                <a:cs typeface="Alice"/>
                <a:sym typeface="Alice"/>
              </a:rPr>
              <a:t>: Simplify RAC using LLMs.</a:t>
            </a:r>
          </a:p>
          <a:p>
            <a:pPr algn="l">
              <a:lnSpc>
                <a:spcPts val="5439"/>
              </a:lnSpc>
              <a:spcBef>
                <a:spcPct val="0"/>
              </a:spcBef>
            </a:pPr>
            <a:r>
              <a:rPr lang="en-US" sz="3885">
                <a:solidFill>
                  <a:srgbClr val="000000"/>
                </a:solidFill>
                <a:latin typeface="Alice Bold"/>
                <a:ea typeface="Alice Bold"/>
                <a:cs typeface="Alice Bold"/>
                <a:sym typeface="Alice Bold"/>
              </a:rPr>
              <a:t>Dataset</a:t>
            </a:r>
            <a:r>
              <a:rPr lang="en-US" sz="3885">
                <a:solidFill>
                  <a:srgbClr val="000000"/>
                </a:solidFill>
                <a:latin typeface="Alice"/>
                <a:ea typeface="Alice"/>
                <a:cs typeface="Alice"/>
                <a:sym typeface="Alice"/>
              </a:rPr>
              <a:t>: 24,478 labeled Q&amp;A pairs.</a:t>
            </a:r>
          </a:p>
          <a:p>
            <a:pPr algn="l">
              <a:lnSpc>
                <a:spcPts val="4760"/>
              </a:lnSpc>
              <a:spcBef>
                <a:spcPct val="0"/>
              </a:spcBef>
            </a:pPr>
            <a:r>
              <a:rPr lang="en-US" sz="3400">
                <a:solidFill>
                  <a:srgbClr val="000000"/>
                </a:solidFill>
                <a:latin typeface="Alice Bold"/>
                <a:ea typeface="Alice Bold"/>
                <a:cs typeface="Alice Bold"/>
                <a:sym typeface="Alice Bold"/>
              </a:rPr>
              <a:t>Methodology</a:t>
            </a:r>
            <a:r>
              <a:rPr lang="en-US" sz="3400">
                <a:solidFill>
                  <a:srgbClr val="000000"/>
                </a:solidFill>
                <a:latin typeface="Alice"/>
                <a:ea typeface="Alice"/>
                <a:cs typeface="Alice"/>
                <a:sym typeface="Alice"/>
              </a:rPr>
              <a:t>: Data extraction, labeling, model training (GEMMA 1.1).</a:t>
            </a:r>
          </a:p>
          <a:p>
            <a:pPr algn="l">
              <a:lnSpc>
                <a:spcPts val="5439"/>
              </a:lnSpc>
              <a:spcBef>
                <a:spcPct val="0"/>
              </a:spcBef>
            </a:pPr>
            <a:r>
              <a:rPr lang="en-US" sz="3885">
                <a:solidFill>
                  <a:srgbClr val="000000"/>
                </a:solidFill>
                <a:latin typeface="Alice Bold"/>
                <a:ea typeface="Alice Bold"/>
                <a:cs typeface="Alice Bold"/>
                <a:sym typeface="Alice Bold"/>
              </a:rPr>
              <a:t>Results</a:t>
            </a:r>
            <a:r>
              <a:rPr lang="en-US" sz="3885">
                <a:solidFill>
                  <a:srgbClr val="000000"/>
                </a:solidFill>
                <a:latin typeface="Alice"/>
                <a:ea typeface="Alice"/>
                <a:cs typeface="Alice"/>
                <a:sym typeface="Alice"/>
              </a:rPr>
              <a:t>: V8 model excelled, average rating 7/10, RAC 3 needs improvement.</a:t>
            </a:r>
          </a:p>
          <a:p>
            <a:pPr algn="l">
              <a:lnSpc>
                <a:spcPts val="5439"/>
              </a:lnSpc>
              <a:spcBef>
                <a:spcPct val="0"/>
              </a:spcBef>
            </a:pPr>
            <a:r>
              <a:rPr lang="en-US" sz="3885">
                <a:solidFill>
                  <a:srgbClr val="000000"/>
                </a:solidFill>
                <a:latin typeface="Alice Bold"/>
                <a:ea typeface="Alice Bold"/>
                <a:cs typeface="Alice Bold"/>
                <a:sym typeface="Alice Bold"/>
              </a:rPr>
              <a:t>Impact</a:t>
            </a:r>
            <a:r>
              <a:rPr lang="en-US" sz="3885">
                <a:solidFill>
                  <a:srgbClr val="000000"/>
                </a:solidFill>
                <a:latin typeface="Alice"/>
                <a:ea typeface="Alice"/>
                <a:cs typeface="Alice"/>
                <a:sym typeface="Alice"/>
              </a:rPr>
              <a:t>: Reduces expert reliance, improves compliance, and accessibility.</a:t>
            </a:r>
          </a:p>
          <a:p>
            <a:pPr algn="l">
              <a:lnSpc>
                <a:spcPts val="5439"/>
              </a:lnSpc>
              <a:spcBef>
                <a:spcPct val="0"/>
              </a:spcBef>
            </a:pPr>
            <a:r>
              <a:rPr lang="en-US" sz="3885">
                <a:solidFill>
                  <a:srgbClr val="000000"/>
                </a:solidFill>
                <a:latin typeface="Alice Bold"/>
                <a:ea typeface="Alice Bold"/>
                <a:cs typeface="Alice Bold"/>
                <a:sym typeface="Alice Bold"/>
              </a:rPr>
              <a:t>Conclusion</a:t>
            </a:r>
            <a:r>
              <a:rPr lang="en-US" sz="3885">
                <a:solidFill>
                  <a:srgbClr val="000000"/>
                </a:solidFill>
                <a:latin typeface="Alice"/>
                <a:ea typeface="Alice"/>
                <a:cs typeface="Alice"/>
                <a:sym typeface="Alice"/>
              </a:rPr>
              <a:t>: LLMs can revolutionize RAC understanding.</a:t>
            </a:r>
          </a:p>
        </p:txBody>
      </p:sp>
      <p:sp>
        <p:nvSpPr>
          <p:cNvPr name="TextBox 4" id="4"/>
          <p:cNvSpPr txBox="true"/>
          <p:nvPr/>
        </p:nvSpPr>
        <p:spPr>
          <a:xfrm rot="0">
            <a:off x="1286588" y="364807"/>
            <a:ext cx="6594396" cy="1146810"/>
          </a:xfrm>
          <a:prstGeom prst="rect">
            <a:avLst/>
          </a:prstGeom>
        </p:spPr>
        <p:txBody>
          <a:bodyPr anchor="t" rtlCol="false" tIns="0" lIns="0" bIns="0" rIns="0">
            <a:spAutoFit/>
          </a:bodyPr>
          <a:lstStyle/>
          <a:p>
            <a:pPr algn="ctr">
              <a:lnSpc>
                <a:spcPts val="9239"/>
              </a:lnSpc>
            </a:pPr>
            <a:r>
              <a:rPr lang="en-US" sz="6599">
                <a:solidFill>
                  <a:srgbClr val="000000"/>
                </a:solidFill>
                <a:latin typeface="Alice Bold"/>
                <a:ea typeface="Alice Bold"/>
                <a:cs typeface="Alice Bold"/>
                <a:sym typeface="Alice Bold"/>
              </a:rPr>
              <a:t>Literature survey</a:t>
            </a:r>
          </a:p>
        </p:txBody>
      </p:sp>
      <p:sp>
        <p:nvSpPr>
          <p:cNvPr name="AutoShape 5" id="5"/>
          <p:cNvSpPr/>
          <p:nvPr/>
        </p:nvSpPr>
        <p:spPr>
          <a:xfrm flipV="true">
            <a:off x="1286698" y="1511618"/>
            <a:ext cx="3297088" cy="1905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1286698" y="2202172"/>
            <a:ext cx="10998160" cy="662940"/>
          </a:xfrm>
          <a:prstGeom prst="rect">
            <a:avLst/>
          </a:prstGeom>
        </p:spPr>
        <p:txBody>
          <a:bodyPr anchor="t" rtlCol="false" tIns="0" lIns="0" bIns="0" rIns="0">
            <a:spAutoFit/>
          </a:bodyPr>
          <a:lstStyle/>
          <a:p>
            <a:pPr algn="l">
              <a:lnSpc>
                <a:spcPts val="5459"/>
              </a:lnSpc>
            </a:pPr>
            <a:r>
              <a:rPr lang="en-US" sz="3900">
                <a:solidFill>
                  <a:srgbClr val="000000"/>
                </a:solidFill>
                <a:latin typeface="Alice Bold"/>
                <a:ea typeface="Alice Bold"/>
                <a:cs typeface="Alice Bold"/>
                <a:sym typeface="Alice Bold"/>
              </a:rPr>
              <a:t>Leveraging LLMs for Enhanced RAC Accessibility:</a:t>
            </a:r>
          </a:p>
        </p:txBody>
      </p:sp>
      <p:sp>
        <p:nvSpPr>
          <p:cNvPr name="TextBox 7" id="7"/>
          <p:cNvSpPr txBox="true"/>
          <p:nvPr/>
        </p:nvSpPr>
        <p:spPr>
          <a:xfrm rot="0">
            <a:off x="1286698" y="8970011"/>
            <a:ext cx="5000863" cy="500379"/>
          </a:xfrm>
          <a:prstGeom prst="rect">
            <a:avLst/>
          </a:prstGeom>
        </p:spPr>
        <p:txBody>
          <a:bodyPr anchor="t" rtlCol="false" tIns="0" lIns="0" bIns="0" rIns="0">
            <a:spAutoFit/>
          </a:bodyPr>
          <a:lstStyle/>
          <a:p>
            <a:pPr algn="l">
              <a:lnSpc>
                <a:spcPts val="3920"/>
              </a:lnSpc>
            </a:pPr>
            <a:r>
              <a:rPr lang="en-US" sz="2800" u="sng">
                <a:solidFill>
                  <a:srgbClr val="000000"/>
                </a:solidFill>
                <a:latin typeface="Arimo"/>
                <a:ea typeface="Arimo"/>
                <a:cs typeface="Arimo"/>
                <a:sym typeface="Arimo"/>
                <a:hlinkClick r:id="rId3" tooltip="https://arxiv.org/pdf/2405.08792"/>
              </a:rPr>
              <a:t>https://arxiv.org/pdf/2405.08792</a:t>
            </a:r>
          </a:p>
        </p:txBody>
      </p:sp>
      <p:sp>
        <p:nvSpPr>
          <p:cNvPr name="TextBox 8" id="8"/>
          <p:cNvSpPr txBox="true"/>
          <p:nvPr/>
        </p:nvSpPr>
        <p:spPr>
          <a:xfrm rot="0">
            <a:off x="1286698" y="8630921"/>
            <a:ext cx="695325" cy="415289"/>
          </a:xfrm>
          <a:prstGeom prst="rect">
            <a:avLst/>
          </a:prstGeom>
        </p:spPr>
        <p:txBody>
          <a:bodyPr anchor="t" rtlCol="false" tIns="0" lIns="0" bIns="0" rIns="0">
            <a:spAutoFit/>
          </a:bodyPr>
          <a:lstStyle/>
          <a:p>
            <a:pPr algn="ctr">
              <a:lnSpc>
                <a:spcPts val="3360"/>
              </a:lnSpc>
            </a:pPr>
            <a:r>
              <a:rPr lang="en-US" sz="2400">
                <a:solidFill>
                  <a:srgbClr val="000000"/>
                </a:solidFill>
                <a:latin typeface="Alice Bold"/>
                <a:ea typeface="Alice Bold"/>
                <a:cs typeface="Alice Bold"/>
                <a:sym typeface="Alice Bold"/>
              </a:rPr>
              <a:t>Link: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7046856">
            <a:off x="3951954" y="5175524"/>
            <a:ext cx="12220904" cy="12190352"/>
          </a:xfrm>
          <a:custGeom>
            <a:avLst/>
            <a:gdLst/>
            <a:ahLst/>
            <a:cxnLst/>
            <a:rect r="r" b="b" t="t" l="l"/>
            <a:pathLst>
              <a:path h="12190352" w="12220904">
                <a:moveTo>
                  <a:pt x="0" y="0"/>
                </a:moveTo>
                <a:lnTo>
                  <a:pt x="12220904" y="0"/>
                </a:lnTo>
                <a:lnTo>
                  <a:pt x="12220904" y="12190352"/>
                </a:lnTo>
                <a:lnTo>
                  <a:pt x="0" y="12190352"/>
                </a:lnTo>
                <a:lnTo>
                  <a:pt x="0" y="0"/>
                </a:lnTo>
                <a:close/>
              </a:path>
            </a:pathLst>
          </a:custGeom>
          <a:blipFill>
            <a:blip r:embed="rId2"/>
            <a:stretch>
              <a:fillRect l="0" t="0" r="0" b="0"/>
            </a:stretch>
          </a:blipFill>
        </p:spPr>
      </p:sp>
      <p:sp>
        <p:nvSpPr>
          <p:cNvPr name="TextBox 3" id="3"/>
          <p:cNvSpPr txBox="true"/>
          <p:nvPr/>
        </p:nvSpPr>
        <p:spPr>
          <a:xfrm rot="0">
            <a:off x="1286698" y="4231461"/>
            <a:ext cx="15972712" cy="4650414"/>
          </a:xfrm>
          <a:prstGeom prst="rect">
            <a:avLst/>
          </a:prstGeom>
        </p:spPr>
        <p:txBody>
          <a:bodyPr anchor="t" rtlCol="false" tIns="0" lIns="0" bIns="0" rIns="0">
            <a:spAutoFit/>
          </a:bodyPr>
          <a:lstStyle/>
          <a:p>
            <a:pPr algn="l">
              <a:lnSpc>
                <a:spcPts val="4602"/>
              </a:lnSpc>
              <a:spcBef>
                <a:spcPct val="0"/>
              </a:spcBef>
            </a:pPr>
            <a:r>
              <a:rPr lang="en-US" sz="3287">
                <a:solidFill>
                  <a:srgbClr val="000000"/>
                </a:solidFill>
                <a:latin typeface="Alice Bold"/>
                <a:ea typeface="Alice Bold"/>
                <a:cs typeface="Alice Bold"/>
                <a:sym typeface="Alice Bold"/>
              </a:rPr>
              <a:t>Objective</a:t>
            </a:r>
            <a:r>
              <a:rPr lang="en-US" sz="3287">
                <a:solidFill>
                  <a:srgbClr val="000000"/>
                </a:solidFill>
                <a:latin typeface="Alice"/>
                <a:ea typeface="Alice"/>
                <a:cs typeface="Alice"/>
                <a:sym typeface="Alice"/>
              </a:rPr>
              <a:t>: Evaluate clinical alignment of LLM-generated responses.</a:t>
            </a:r>
          </a:p>
          <a:p>
            <a:pPr algn="l">
              <a:lnSpc>
                <a:spcPts val="4602"/>
              </a:lnSpc>
              <a:spcBef>
                <a:spcPct val="0"/>
              </a:spcBef>
            </a:pPr>
            <a:r>
              <a:rPr lang="en-US" sz="3287">
                <a:solidFill>
                  <a:srgbClr val="000000"/>
                </a:solidFill>
                <a:latin typeface="Alice Bold"/>
                <a:ea typeface="Alice Bold"/>
                <a:cs typeface="Alice Bold"/>
                <a:sym typeface="Alice Bold"/>
              </a:rPr>
              <a:t>Fine-tuning</a:t>
            </a:r>
            <a:r>
              <a:rPr lang="en-US" sz="3287">
                <a:solidFill>
                  <a:srgbClr val="000000"/>
                </a:solidFill>
                <a:latin typeface="Alice"/>
                <a:ea typeface="Alice"/>
                <a:cs typeface="Alice"/>
                <a:sym typeface="Alice"/>
              </a:rPr>
              <a:t>: 5 LLMs (GPT-3.5, LLAMA2 series) for ophthalmology.</a:t>
            </a:r>
          </a:p>
          <a:p>
            <a:pPr algn="l">
              <a:lnSpc>
                <a:spcPts val="4602"/>
              </a:lnSpc>
              <a:spcBef>
                <a:spcPct val="0"/>
              </a:spcBef>
            </a:pPr>
            <a:r>
              <a:rPr lang="en-US" sz="3287">
                <a:solidFill>
                  <a:srgbClr val="000000"/>
                </a:solidFill>
                <a:latin typeface="Alice Bold"/>
                <a:ea typeface="Alice Bold"/>
                <a:cs typeface="Alice Bold"/>
                <a:sym typeface="Alice Bold"/>
              </a:rPr>
              <a:t>Methodology</a:t>
            </a:r>
            <a:r>
              <a:rPr lang="en-US" sz="3287">
                <a:solidFill>
                  <a:srgbClr val="000000"/>
                </a:solidFill>
                <a:latin typeface="Alice"/>
                <a:ea typeface="Alice"/>
                <a:cs typeface="Alice"/>
                <a:sym typeface="Alice"/>
              </a:rPr>
              <a:t>: Dataset of 400 Q&amp;A pairs, GPT-4 evaluation.</a:t>
            </a:r>
          </a:p>
          <a:p>
            <a:pPr algn="l">
              <a:lnSpc>
                <a:spcPts val="4602"/>
              </a:lnSpc>
              <a:spcBef>
                <a:spcPct val="0"/>
              </a:spcBef>
            </a:pPr>
            <a:r>
              <a:rPr lang="en-US" sz="3287">
                <a:solidFill>
                  <a:srgbClr val="000000"/>
                </a:solidFill>
                <a:latin typeface="Alice Bold"/>
                <a:ea typeface="Alice Bold"/>
                <a:cs typeface="Alice Bold"/>
                <a:sym typeface="Alice Bold"/>
              </a:rPr>
              <a:t>Results</a:t>
            </a:r>
            <a:r>
              <a:rPr lang="en-US" sz="3287">
                <a:solidFill>
                  <a:srgbClr val="000000"/>
                </a:solidFill>
                <a:latin typeface="Alice"/>
                <a:ea typeface="Alice"/>
                <a:cs typeface="Alice"/>
                <a:sym typeface="Alice"/>
              </a:rPr>
              <a:t>: GPT-3.5 top performer (87.1% accuracy), LLAMA2s followed.</a:t>
            </a:r>
          </a:p>
          <a:p>
            <a:pPr algn="l">
              <a:lnSpc>
                <a:spcPts val="4602"/>
              </a:lnSpc>
              <a:spcBef>
                <a:spcPct val="0"/>
              </a:spcBef>
            </a:pPr>
            <a:r>
              <a:rPr lang="en-US" sz="3287">
                <a:solidFill>
                  <a:srgbClr val="000000"/>
                </a:solidFill>
                <a:latin typeface="Alice Bold"/>
                <a:ea typeface="Alice Bold"/>
                <a:cs typeface="Alice Bold"/>
                <a:sym typeface="Alice Bold"/>
              </a:rPr>
              <a:t>Agreement</a:t>
            </a:r>
            <a:r>
              <a:rPr lang="en-US" sz="3287">
                <a:solidFill>
                  <a:srgbClr val="000000"/>
                </a:solidFill>
                <a:latin typeface="Alice"/>
                <a:ea typeface="Alice"/>
                <a:cs typeface="Alice"/>
                <a:sym typeface="Alice"/>
              </a:rPr>
              <a:t>: High correlation between GPT-4 and human clinician rankings.</a:t>
            </a:r>
          </a:p>
          <a:p>
            <a:pPr algn="l">
              <a:lnSpc>
                <a:spcPts val="4602"/>
              </a:lnSpc>
              <a:spcBef>
                <a:spcPct val="0"/>
              </a:spcBef>
            </a:pPr>
            <a:r>
              <a:rPr lang="en-US" sz="3287">
                <a:solidFill>
                  <a:srgbClr val="000000"/>
                </a:solidFill>
                <a:latin typeface="Alice Bold"/>
                <a:ea typeface="Alice Bold"/>
                <a:cs typeface="Alice Bold"/>
                <a:sym typeface="Alice Bold"/>
              </a:rPr>
              <a:t>Conclusion</a:t>
            </a:r>
            <a:r>
              <a:rPr lang="en-US" sz="3287">
                <a:solidFill>
                  <a:srgbClr val="000000"/>
                </a:solidFill>
                <a:latin typeface="Alice"/>
                <a:ea typeface="Alice"/>
                <a:cs typeface="Alice"/>
                <a:sym typeface="Alice"/>
              </a:rPr>
              <a:t>: GPT-4 is a promising evaluator, LLMs need improvement for clinical use.</a:t>
            </a:r>
          </a:p>
          <a:p>
            <a:pPr algn="l">
              <a:lnSpc>
                <a:spcPts val="4602"/>
              </a:lnSpc>
              <a:spcBef>
                <a:spcPct val="0"/>
              </a:spcBef>
            </a:pPr>
            <a:r>
              <a:rPr lang="en-US" sz="3287">
                <a:solidFill>
                  <a:srgbClr val="000000"/>
                </a:solidFill>
                <a:latin typeface="Alice Bold"/>
                <a:ea typeface="Alice Bold"/>
                <a:cs typeface="Alice Bold"/>
                <a:sym typeface="Alice Bold"/>
              </a:rPr>
              <a:t>Closing Thought</a:t>
            </a:r>
            <a:r>
              <a:rPr lang="en-US" sz="3287">
                <a:solidFill>
                  <a:srgbClr val="000000"/>
                </a:solidFill>
                <a:latin typeface="Alice"/>
                <a:ea typeface="Alice"/>
                <a:cs typeface="Alice"/>
                <a:sym typeface="Alice"/>
              </a:rPr>
              <a:t>: LLMs have potential in ophthalmology, but accuracy and reliability are crucial.</a:t>
            </a:r>
          </a:p>
        </p:txBody>
      </p:sp>
      <p:sp>
        <p:nvSpPr>
          <p:cNvPr name="TextBox 4" id="4"/>
          <p:cNvSpPr txBox="true"/>
          <p:nvPr/>
        </p:nvSpPr>
        <p:spPr>
          <a:xfrm rot="0">
            <a:off x="1286588" y="885825"/>
            <a:ext cx="6594396" cy="1146810"/>
          </a:xfrm>
          <a:prstGeom prst="rect">
            <a:avLst/>
          </a:prstGeom>
        </p:spPr>
        <p:txBody>
          <a:bodyPr anchor="t" rtlCol="false" tIns="0" lIns="0" bIns="0" rIns="0">
            <a:spAutoFit/>
          </a:bodyPr>
          <a:lstStyle/>
          <a:p>
            <a:pPr algn="ctr">
              <a:lnSpc>
                <a:spcPts val="9239"/>
              </a:lnSpc>
            </a:pPr>
            <a:r>
              <a:rPr lang="en-US" sz="6599">
                <a:solidFill>
                  <a:srgbClr val="000000"/>
                </a:solidFill>
                <a:latin typeface="Alice Bold"/>
                <a:ea typeface="Alice Bold"/>
                <a:cs typeface="Alice Bold"/>
                <a:sym typeface="Alice Bold"/>
              </a:rPr>
              <a:t>Literature survey</a:t>
            </a:r>
          </a:p>
        </p:txBody>
      </p:sp>
      <p:sp>
        <p:nvSpPr>
          <p:cNvPr name="AutoShape 5" id="5"/>
          <p:cNvSpPr/>
          <p:nvPr/>
        </p:nvSpPr>
        <p:spPr>
          <a:xfrm flipV="true">
            <a:off x="1286698" y="2032635"/>
            <a:ext cx="3297088" cy="1905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1286698" y="2962391"/>
            <a:ext cx="15972712" cy="662940"/>
          </a:xfrm>
          <a:prstGeom prst="rect">
            <a:avLst/>
          </a:prstGeom>
        </p:spPr>
        <p:txBody>
          <a:bodyPr anchor="t" rtlCol="false" tIns="0" lIns="0" bIns="0" rIns="0">
            <a:spAutoFit/>
          </a:bodyPr>
          <a:lstStyle/>
          <a:p>
            <a:pPr algn="l">
              <a:lnSpc>
                <a:spcPts val="5459"/>
              </a:lnSpc>
            </a:pPr>
            <a:r>
              <a:rPr lang="en-US" sz="3900">
                <a:solidFill>
                  <a:srgbClr val="000000"/>
                </a:solidFill>
                <a:latin typeface="Alice Bold"/>
                <a:ea typeface="Alice Bold"/>
                <a:cs typeface="Alice Bold"/>
                <a:sym typeface="Alice Bold"/>
              </a:rPr>
              <a:t>Fine-Tuning LLMs in Ophthalmology and GPT-4-Based Evaluation:</a:t>
            </a:r>
          </a:p>
        </p:txBody>
      </p:sp>
      <p:sp>
        <p:nvSpPr>
          <p:cNvPr name="TextBox 7" id="7"/>
          <p:cNvSpPr txBox="true"/>
          <p:nvPr/>
        </p:nvSpPr>
        <p:spPr>
          <a:xfrm rot="0">
            <a:off x="1286588" y="9182100"/>
            <a:ext cx="5000863" cy="500379"/>
          </a:xfrm>
          <a:prstGeom prst="rect">
            <a:avLst/>
          </a:prstGeom>
        </p:spPr>
        <p:txBody>
          <a:bodyPr anchor="t" rtlCol="false" tIns="0" lIns="0" bIns="0" rIns="0">
            <a:spAutoFit/>
          </a:bodyPr>
          <a:lstStyle/>
          <a:p>
            <a:pPr algn="l">
              <a:lnSpc>
                <a:spcPts val="3920"/>
              </a:lnSpc>
            </a:pPr>
            <a:r>
              <a:rPr lang="en-US" sz="2800" u="sng">
                <a:solidFill>
                  <a:srgbClr val="000000"/>
                </a:solidFill>
                <a:latin typeface="Arimo"/>
                <a:ea typeface="Arimo"/>
                <a:cs typeface="Arimo"/>
                <a:sym typeface="Arimo"/>
                <a:hlinkClick r:id="rId3" tooltip="https://arxiv.org/pdf/2402.10083"/>
              </a:rPr>
              <a:t>https://arxiv.org/pdf/2402.10083</a:t>
            </a:r>
          </a:p>
        </p:txBody>
      </p:sp>
      <p:sp>
        <p:nvSpPr>
          <p:cNvPr name="TextBox 8" id="8"/>
          <p:cNvSpPr txBox="true"/>
          <p:nvPr/>
        </p:nvSpPr>
        <p:spPr>
          <a:xfrm rot="0">
            <a:off x="1286588" y="8843011"/>
            <a:ext cx="695325" cy="415289"/>
          </a:xfrm>
          <a:prstGeom prst="rect">
            <a:avLst/>
          </a:prstGeom>
        </p:spPr>
        <p:txBody>
          <a:bodyPr anchor="t" rtlCol="false" tIns="0" lIns="0" bIns="0" rIns="0">
            <a:spAutoFit/>
          </a:bodyPr>
          <a:lstStyle/>
          <a:p>
            <a:pPr algn="ctr">
              <a:lnSpc>
                <a:spcPts val="3360"/>
              </a:lnSpc>
            </a:pPr>
            <a:r>
              <a:rPr lang="en-US" sz="2400">
                <a:solidFill>
                  <a:srgbClr val="000000"/>
                </a:solidFill>
                <a:latin typeface="Alice Bold"/>
                <a:ea typeface="Alice Bold"/>
                <a:cs typeface="Alice Bold"/>
                <a:sym typeface="Alice Bold"/>
              </a:rPr>
              <a:t>Link: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7046856">
            <a:off x="3859213" y="5102175"/>
            <a:ext cx="12220904" cy="12190352"/>
          </a:xfrm>
          <a:custGeom>
            <a:avLst/>
            <a:gdLst/>
            <a:ahLst/>
            <a:cxnLst/>
            <a:rect r="r" b="b" t="t" l="l"/>
            <a:pathLst>
              <a:path h="12190352" w="12220904">
                <a:moveTo>
                  <a:pt x="0" y="0"/>
                </a:moveTo>
                <a:lnTo>
                  <a:pt x="12220905" y="0"/>
                </a:lnTo>
                <a:lnTo>
                  <a:pt x="12220905" y="12190353"/>
                </a:lnTo>
                <a:lnTo>
                  <a:pt x="0" y="12190353"/>
                </a:lnTo>
                <a:lnTo>
                  <a:pt x="0" y="0"/>
                </a:lnTo>
                <a:close/>
              </a:path>
            </a:pathLst>
          </a:custGeom>
          <a:blipFill>
            <a:blip r:embed="rId2"/>
            <a:stretch>
              <a:fillRect l="0" t="0" r="0" b="0"/>
            </a:stretch>
          </a:blipFill>
        </p:spPr>
      </p:sp>
      <p:sp>
        <p:nvSpPr>
          <p:cNvPr name="TextBox 3" id="3"/>
          <p:cNvSpPr txBox="true"/>
          <p:nvPr/>
        </p:nvSpPr>
        <p:spPr>
          <a:xfrm rot="0">
            <a:off x="1028700" y="4591024"/>
            <a:ext cx="15479197" cy="3322955"/>
          </a:xfrm>
          <a:prstGeom prst="rect">
            <a:avLst/>
          </a:prstGeom>
        </p:spPr>
        <p:txBody>
          <a:bodyPr anchor="t" rtlCol="false" tIns="0" lIns="0" bIns="0" rIns="0">
            <a:spAutoFit/>
          </a:bodyPr>
          <a:lstStyle/>
          <a:p>
            <a:pPr algn="l">
              <a:lnSpc>
                <a:spcPts val="5319"/>
              </a:lnSpc>
              <a:spcBef>
                <a:spcPct val="0"/>
              </a:spcBef>
            </a:pPr>
            <a:r>
              <a:rPr lang="en-US" sz="3799">
                <a:solidFill>
                  <a:srgbClr val="000000"/>
                </a:solidFill>
                <a:latin typeface="Alice Bold"/>
                <a:ea typeface="Alice Bold"/>
                <a:cs typeface="Alice Bold"/>
                <a:sym typeface="Alice Bold"/>
              </a:rPr>
              <a:t>Introduction</a:t>
            </a:r>
            <a:r>
              <a:rPr lang="en-US" sz="3799">
                <a:solidFill>
                  <a:srgbClr val="000000"/>
                </a:solidFill>
                <a:latin typeface="Alice"/>
                <a:ea typeface="Alice"/>
                <a:cs typeface="Alice"/>
                <a:sym typeface="Alice"/>
              </a:rPr>
              <a:t>: Chatbots for healthcare assistance.</a:t>
            </a:r>
          </a:p>
          <a:p>
            <a:pPr algn="l">
              <a:lnSpc>
                <a:spcPts val="5319"/>
              </a:lnSpc>
              <a:spcBef>
                <a:spcPct val="0"/>
              </a:spcBef>
            </a:pPr>
            <a:r>
              <a:rPr lang="en-US" sz="3799">
                <a:solidFill>
                  <a:srgbClr val="000000"/>
                </a:solidFill>
                <a:latin typeface="Alice Bold"/>
                <a:ea typeface="Alice Bold"/>
                <a:cs typeface="Alice Bold"/>
                <a:sym typeface="Alice Bold"/>
              </a:rPr>
              <a:t>Challenges</a:t>
            </a:r>
            <a:r>
              <a:rPr lang="en-US" sz="3799">
                <a:solidFill>
                  <a:srgbClr val="000000"/>
                </a:solidFill>
                <a:latin typeface="Alice"/>
                <a:ea typeface="Alice"/>
                <a:cs typeface="Alice"/>
                <a:sym typeface="Alice"/>
              </a:rPr>
              <a:t>: Limitations of rule-based systems.</a:t>
            </a:r>
          </a:p>
          <a:p>
            <a:pPr algn="l">
              <a:lnSpc>
                <a:spcPts val="5319"/>
              </a:lnSpc>
              <a:spcBef>
                <a:spcPct val="0"/>
              </a:spcBef>
            </a:pPr>
            <a:r>
              <a:rPr lang="en-US" sz="3799">
                <a:solidFill>
                  <a:srgbClr val="000000"/>
                </a:solidFill>
                <a:latin typeface="Alice Bold"/>
                <a:ea typeface="Alice Bold"/>
                <a:cs typeface="Alice Bold"/>
                <a:sym typeface="Alice Bold"/>
              </a:rPr>
              <a:t>Proposed Architecture</a:t>
            </a:r>
            <a:r>
              <a:rPr lang="en-US" sz="3799">
                <a:solidFill>
                  <a:srgbClr val="000000"/>
                </a:solidFill>
                <a:latin typeface="Alice"/>
                <a:ea typeface="Alice"/>
                <a:cs typeface="Alice"/>
                <a:sym typeface="Alice"/>
              </a:rPr>
              <a:t>: NLP, ML for intelligent conversation.</a:t>
            </a:r>
          </a:p>
          <a:p>
            <a:pPr algn="l">
              <a:lnSpc>
                <a:spcPts val="5319"/>
              </a:lnSpc>
              <a:spcBef>
                <a:spcPct val="0"/>
              </a:spcBef>
            </a:pPr>
            <a:r>
              <a:rPr lang="en-US" sz="3799">
                <a:solidFill>
                  <a:srgbClr val="000000"/>
                </a:solidFill>
                <a:latin typeface="Alice Bold"/>
                <a:ea typeface="Alice Bold"/>
                <a:cs typeface="Alice Bold"/>
                <a:sym typeface="Alice Bold"/>
              </a:rPr>
              <a:t>Technological Components</a:t>
            </a:r>
            <a:r>
              <a:rPr lang="en-US" sz="3799">
                <a:solidFill>
                  <a:srgbClr val="000000"/>
                </a:solidFill>
                <a:latin typeface="Alice"/>
                <a:ea typeface="Alice"/>
                <a:cs typeface="Alice"/>
                <a:sym typeface="Alice"/>
              </a:rPr>
              <a:t>: NLU, NLG, ASR.</a:t>
            </a:r>
          </a:p>
          <a:p>
            <a:pPr algn="l">
              <a:lnSpc>
                <a:spcPts val="5319"/>
              </a:lnSpc>
              <a:spcBef>
                <a:spcPct val="0"/>
              </a:spcBef>
            </a:pPr>
            <a:r>
              <a:rPr lang="en-US" sz="3799">
                <a:solidFill>
                  <a:srgbClr val="000000"/>
                </a:solidFill>
                <a:latin typeface="Alice Bold"/>
                <a:ea typeface="Alice Bold"/>
                <a:cs typeface="Alice Bold"/>
                <a:sym typeface="Alice Bold"/>
              </a:rPr>
              <a:t>Healthcare Application</a:t>
            </a:r>
            <a:r>
              <a:rPr lang="en-US" sz="3799">
                <a:solidFill>
                  <a:srgbClr val="000000"/>
                </a:solidFill>
                <a:latin typeface="Alice"/>
                <a:ea typeface="Alice"/>
                <a:cs typeface="Alice"/>
                <a:sym typeface="Alice"/>
              </a:rPr>
              <a:t>: Reduces burden, offers personalized responses.</a:t>
            </a:r>
          </a:p>
        </p:txBody>
      </p:sp>
      <p:sp>
        <p:nvSpPr>
          <p:cNvPr name="TextBox 4" id="4"/>
          <p:cNvSpPr txBox="true"/>
          <p:nvPr/>
        </p:nvSpPr>
        <p:spPr>
          <a:xfrm rot="0">
            <a:off x="1028700" y="885825"/>
            <a:ext cx="6594396" cy="1146810"/>
          </a:xfrm>
          <a:prstGeom prst="rect">
            <a:avLst/>
          </a:prstGeom>
        </p:spPr>
        <p:txBody>
          <a:bodyPr anchor="t" rtlCol="false" tIns="0" lIns="0" bIns="0" rIns="0">
            <a:spAutoFit/>
          </a:bodyPr>
          <a:lstStyle/>
          <a:p>
            <a:pPr algn="ctr">
              <a:lnSpc>
                <a:spcPts val="9239"/>
              </a:lnSpc>
            </a:pPr>
            <a:r>
              <a:rPr lang="en-US" sz="6599">
                <a:solidFill>
                  <a:srgbClr val="000000"/>
                </a:solidFill>
                <a:latin typeface="Alice Bold"/>
                <a:ea typeface="Alice Bold"/>
                <a:cs typeface="Alice Bold"/>
                <a:sym typeface="Alice Bold"/>
              </a:rPr>
              <a:t>Literature survey</a:t>
            </a:r>
          </a:p>
        </p:txBody>
      </p:sp>
      <p:sp>
        <p:nvSpPr>
          <p:cNvPr name="AutoShape 5" id="5"/>
          <p:cNvSpPr/>
          <p:nvPr/>
        </p:nvSpPr>
        <p:spPr>
          <a:xfrm flipV="true">
            <a:off x="1028810" y="2032635"/>
            <a:ext cx="3297088" cy="1905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1028810" y="3328009"/>
            <a:ext cx="17881711" cy="705485"/>
          </a:xfrm>
          <a:prstGeom prst="rect">
            <a:avLst/>
          </a:prstGeom>
        </p:spPr>
        <p:txBody>
          <a:bodyPr anchor="t" rtlCol="false" tIns="0" lIns="0" bIns="0" rIns="0">
            <a:spAutoFit/>
          </a:bodyPr>
          <a:lstStyle/>
          <a:p>
            <a:pPr algn="l">
              <a:lnSpc>
                <a:spcPts val="5739"/>
              </a:lnSpc>
            </a:pPr>
            <a:r>
              <a:rPr lang="en-US" sz="4099">
                <a:solidFill>
                  <a:srgbClr val="000000"/>
                </a:solidFill>
                <a:latin typeface="Alice Bold"/>
                <a:ea typeface="Alice Bold"/>
                <a:cs typeface="Alice Bold"/>
                <a:sym typeface="Alice Bold"/>
              </a:rPr>
              <a:t>Smart Chatbot Architecture for Healthcare:</a:t>
            </a:r>
          </a:p>
        </p:txBody>
      </p:sp>
      <p:sp>
        <p:nvSpPr>
          <p:cNvPr name="TextBox 7" id="7"/>
          <p:cNvSpPr txBox="true"/>
          <p:nvPr/>
        </p:nvSpPr>
        <p:spPr>
          <a:xfrm rot="0">
            <a:off x="1028810" y="8383273"/>
            <a:ext cx="695325" cy="415289"/>
          </a:xfrm>
          <a:prstGeom prst="rect">
            <a:avLst/>
          </a:prstGeom>
        </p:spPr>
        <p:txBody>
          <a:bodyPr anchor="t" rtlCol="false" tIns="0" lIns="0" bIns="0" rIns="0">
            <a:spAutoFit/>
          </a:bodyPr>
          <a:lstStyle/>
          <a:p>
            <a:pPr algn="ctr">
              <a:lnSpc>
                <a:spcPts val="3360"/>
              </a:lnSpc>
            </a:pPr>
            <a:r>
              <a:rPr lang="en-US" sz="2400">
                <a:solidFill>
                  <a:srgbClr val="000000"/>
                </a:solidFill>
                <a:latin typeface="Alice Bold"/>
                <a:ea typeface="Alice Bold"/>
                <a:cs typeface="Alice Bold"/>
                <a:sym typeface="Alice Bold"/>
              </a:rPr>
              <a:t>Link:</a:t>
            </a:r>
          </a:p>
        </p:txBody>
      </p:sp>
      <p:sp>
        <p:nvSpPr>
          <p:cNvPr name="TextBox 8" id="8"/>
          <p:cNvSpPr txBox="true"/>
          <p:nvPr/>
        </p:nvSpPr>
        <p:spPr>
          <a:xfrm rot="0">
            <a:off x="1028700" y="8757921"/>
            <a:ext cx="7650242" cy="500379"/>
          </a:xfrm>
          <a:prstGeom prst="rect">
            <a:avLst/>
          </a:prstGeom>
        </p:spPr>
        <p:txBody>
          <a:bodyPr anchor="t" rtlCol="false" tIns="0" lIns="0" bIns="0" rIns="0">
            <a:spAutoFit/>
          </a:bodyPr>
          <a:lstStyle/>
          <a:p>
            <a:pPr algn="l">
              <a:lnSpc>
                <a:spcPts val="3920"/>
              </a:lnSpc>
            </a:pPr>
            <a:r>
              <a:rPr lang="en-US" sz="2800" u="sng">
                <a:solidFill>
                  <a:srgbClr val="000000"/>
                </a:solidFill>
                <a:latin typeface="Arimo"/>
                <a:ea typeface="Arimo"/>
                <a:cs typeface="Arimo"/>
                <a:sym typeface="Arimo"/>
                <a:hlinkClick r:id="rId3" tooltip="https://dl.acm.org/doi/10.1145/3386723.3387897"/>
              </a:rPr>
              <a:t>https://dl.acm.org/doi/10.1145/3386723.3387897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7046856">
            <a:off x="3904008" y="5196770"/>
            <a:ext cx="12220904" cy="12190352"/>
          </a:xfrm>
          <a:custGeom>
            <a:avLst/>
            <a:gdLst/>
            <a:ahLst/>
            <a:cxnLst/>
            <a:rect r="r" b="b" t="t" l="l"/>
            <a:pathLst>
              <a:path h="12190352" w="12220904">
                <a:moveTo>
                  <a:pt x="0" y="0"/>
                </a:moveTo>
                <a:lnTo>
                  <a:pt x="12220905" y="0"/>
                </a:lnTo>
                <a:lnTo>
                  <a:pt x="12220905" y="12190352"/>
                </a:lnTo>
                <a:lnTo>
                  <a:pt x="0" y="12190352"/>
                </a:lnTo>
                <a:lnTo>
                  <a:pt x="0" y="0"/>
                </a:lnTo>
                <a:close/>
              </a:path>
            </a:pathLst>
          </a:custGeom>
          <a:blipFill>
            <a:blip r:embed="rId2"/>
            <a:stretch>
              <a:fillRect l="0" t="0" r="0" b="0"/>
            </a:stretch>
          </a:blipFill>
        </p:spPr>
      </p:sp>
      <p:sp>
        <p:nvSpPr>
          <p:cNvPr name="TextBox 3" id="3"/>
          <p:cNvSpPr txBox="true"/>
          <p:nvPr/>
        </p:nvSpPr>
        <p:spPr>
          <a:xfrm rot="0">
            <a:off x="1093541" y="4074558"/>
            <a:ext cx="16638757" cy="3841016"/>
          </a:xfrm>
          <a:prstGeom prst="rect">
            <a:avLst/>
          </a:prstGeom>
        </p:spPr>
        <p:txBody>
          <a:bodyPr anchor="t" rtlCol="false" tIns="0" lIns="0" bIns="0" rIns="0">
            <a:spAutoFit/>
          </a:bodyPr>
          <a:lstStyle/>
          <a:p>
            <a:pPr algn="l">
              <a:lnSpc>
                <a:spcPts val="5095"/>
              </a:lnSpc>
              <a:spcBef>
                <a:spcPct val="0"/>
              </a:spcBef>
            </a:pPr>
            <a:r>
              <a:rPr lang="en-US" sz="3639">
                <a:solidFill>
                  <a:srgbClr val="000000"/>
                </a:solidFill>
                <a:latin typeface="Alice Bold"/>
                <a:ea typeface="Alice Bold"/>
                <a:cs typeface="Alice Bold"/>
                <a:sym typeface="Alice Bold"/>
              </a:rPr>
              <a:t>Objective</a:t>
            </a:r>
            <a:r>
              <a:rPr lang="en-US" sz="3639">
                <a:solidFill>
                  <a:srgbClr val="000000"/>
                </a:solidFill>
                <a:latin typeface="Alice"/>
                <a:ea typeface="Alice"/>
                <a:cs typeface="Alice"/>
                <a:sym typeface="Alice"/>
              </a:rPr>
              <a:t>: Answer queries from PDFs using LLMs and RAG.</a:t>
            </a:r>
          </a:p>
          <a:p>
            <a:pPr algn="l">
              <a:lnSpc>
                <a:spcPts val="5095"/>
              </a:lnSpc>
              <a:spcBef>
                <a:spcPct val="0"/>
              </a:spcBef>
            </a:pPr>
            <a:r>
              <a:rPr lang="en-US" sz="3639">
                <a:solidFill>
                  <a:srgbClr val="000000"/>
                </a:solidFill>
                <a:latin typeface="Alice Bold"/>
                <a:ea typeface="Alice Bold"/>
                <a:cs typeface="Alice Bold"/>
                <a:sym typeface="Alice Bold"/>
              </a:rPr>
              <a:t>Technology</a:t>
            </a:r>
            <a:r>
              <a:rPr lang="en-US" sz="3639">
                <a:solidFill>
                  <a:srgbClr val="000000"/>
                </a:solidFill>
                <a:latin typeface="Alice"/>
                <a:ea typeface="Alice"/>
                <a:cs typeface="Alice"/>
                <a:sym typeface="Alice"/>
              </a:rPr>
              <a:t>: Python, PyTorch, LangChain, Hugging Face, Chainlit.</a:t>
            </a:r>
          </a:p>
          <a:p>
            <a:pPr algn="l">
              <a:lnSpc>
                <a:spcPts val="5095"/>
              </a:lnSpc>
              <a:spcBef>
                <a:spcPct val="0"/>
              </a:spcBef>
            </a:pPr>
            <a:r>
              <a:rPr lang="en-US" sz="3639">
                <a:solidFill>
                  <a:srgbClr val="000000"/>
                </a:solidFill>
                <a:latin typeface="Alice Bold"/>
                <a:ea typeface="Alice Bold"/>
                <a:cs typeface="Alice Bold"/>
                <a:sym typeface="Alice Bold"/>
              </a:rPr>
              <a:t>Methodology</a:t>
            </a:r>
            <a:r>
              <a:rPr lang="en-US" sz="3639">
                <a:solidFill>
                  <a:srgbClr val="000000"/>
                </a:solidFill>
                <a:latin typeface="Alice"/>
                <a:ea typeface="Alice"/>
                <a:cs typeface="Alice"/>
                <a:sym typeface="Alice"/>
              </a:rPr>
              <a:t>: Data preprocessing, text segmentation, embeddings, vector store.</a:t>
            </a:r>
          </a:p>
          <a:p>
            <a:pPr algn="l">
              <a:lnSpc>
                <a:spcPts val="5095"/>
              </a:lnSpc>
              <a:spcBef>
                <a:spcPct val="0"/>
              </a:spcBef>
            </a:pPr>
            <a:r>
              <a:rPr lang="en-US" sz="3639">
                <a:solidFill>
                  <a:srgbClr val="000000"/>
                </a:solidFill>
                <a:latin typeface="Alice Bold"/>
                <a:ea typeface="Alice Bold"/>
                <a:cs typeface="Alice Bold"/>
                <a:sym typeface="Alice Bold"/>
              </a:rPr>
              <a:t>Key Components</a:t>
            </a:r>
            <a:r>
              <a:rPr lang="en-US" sz="3639">
                <a:solidFill>
                  <a:srgbClr val="000000"/>
                </a:solidFill>
                <a:latin typeface="Alice"/>
                <a:ea typeface="Alice"/>
                <a:cs typeface="Alice"/>
                <a:sym typeface="Alice"/>
              </a:rPr>
              <a:t>: LLM models (Llama2-7B, GPT-3.5), RAG system, user interface.</a:t>
            </a:r>
          </a:p>
          <a:p>
            <a:pPr algn="l">
              <a:lnSpc>
                <a:spcPts val="5095"/>
              </a:lnSpc>
              <a:spcBef>
                <a:spcPct val="0"/>
              </a:spcBef>
            </a:pPr>
            <a:r>
              <a:rPr lang="en-US" sz="3639">
                <a:solidFill>
                  <a:srgbClr val="000000"/>
                </a:solidFill>
                <a:latin typeface="Alice Bold"/>
                <a:ea typeface="Alice Bold"/>
                <a:cs typeface="Alice Bold"/>
                <a:sym typeface="Alice Bold"/>
              </a:rPr>
              <a:t>Results</a:t>
            </a:r>
            <a:r>
              <a:rPr lang="en-US" sz="3639">
                <a:solidFill>
                  <a:srgbClr val="000000"/>
                </a:solidFill>
                <a:latin typeface="Alice"/>
                <a:ea typeface="Alice"/>
                <a:cs typeface="Alice"/>
                <a:sym typeface="Alice"/>
              </a:rPr>
              <a:t>: Efficient, contextually accurate responses, web application.</a:t>
            </a:r>
          </a:p>
          <a:p>
            <a:pPr algn="l">
              <a:lnSpc>
                <a:spcPts val="5095"/>
              </a:lnSpc>
              <a:spcBef>
                <a:spcPct val="0"/>
              </a:spcBef>
            </a:pPr>
            <a:r>
              <a:rPr lang="en-US" sz="3639">
                <a:solidFill>
                  <a:srgbClr val="000000"/>
                </a:solidFill>
                <a:latin typeface="Alice Bold"/>
                <a:ea typeface="Alice Bold"/>
                <a:cs typeface="Alice Bold"/>
                <a:sym typeface="Alice Bold"/>
              </a:rPr>
              <a:t>Conclusion</a:t>
            </a:r>
            <a:r>
              <a:rPr lang="en-US" sz="3639">
                <a:solidFill>
                  <a:srgbClr val="000000"/>
                </a:solidFill>
                <a:latin typeface="Alice"/>
                <a:ea typeface="Alice"/>
                <a:cs typeface="Alice"/>
                <a:sym typeface="Alice"/>
              </a:rPr>
              <a:t>: Improved response accuracy, scalability for future development.</a:t>
            </a:r>
          </a:p>
        </p:txBody>
      </p:sp>
      <p:sp>
        <p:nvSpPr>
          <p:cNvPr name="TextBox 4" id="4"/>
          <p:cNvSpPr txBox="true"/>
          <p:nvPr/>
        </p:nvSpPr>
        <p:spPr>
          <a:xfrm rot="0">
            <a:off x="1028700" y="885825"/>
            <a:ext cx="6594396" cy="1146810"/>
          </a:xfrm>
          <a:prstGeom prst="rect">
            <a:avLst/>
          </a:prstGeom>
        </p:spPr>
        <p:txBody>
          <a:bodyPr anchor="t" rtlCol="false" tIns="0" lIns="0" bIns="0" rIns="0">
            <a:spAutoFit/>
          </a:bodyPr>
          <a:lstStyle/>
          <a:p>
            <a:pPr algn="ctr">
              <a:lnSpc>
                <a:spcPts val="9239"/>
              </a:lnSpc>
            </a:pPr>
            <a:r>
              <a:rPr lang="en-US" sz="6599">
                <a:solidFill>
                  <a:srgbClr val="000000"/>
                </a:solidFill>
                <a:latin typeface="Alice Bold"/>
                <a:ea typeface="Alice Bold"/>
                <a:cs typeface="Alice Bold"/>
                <a:sym typeface="Alice Bold"/>
              </a:rPr>
              <a:t>Literature survey</a:t>
            </a:r>
          </a:p>
        </p:txBody>
      </p:sp>
      <p:sp>
        <p:nvSpPr>
          <p:cNvPr name="AutoShape 5" id="5"/>
          <p:cNvSpPr/>
          <p:nvPr/>
        </p:nvSpPr>
        <p:spPr>
          <a:xfrm flipV="true">
            <a:off x="1028810" y="2032635"/>
            <a:ext cx="3297088" cy="1905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1028810" y="2983637"/>
            <a:ext cx="8151733" cy="662940"/>
          </a:xfrm>
          <a:prstGeom prst="rect">
            <a:avLst/>
          </a:prstGeom>
        </p:spPr>
        <p:txBody>
          <a:bodyPr anchor="t" rtlCol="false" tIns="0" lIns="0" bIns="0" rIns="0">
            <a:spAutoFit/>
          </a:bodyPr>
          <a:lstStyle/>
          <a:p>
            <a:pPr algn="l">
              <a:lnSpc>
                <a:spcPts val="5459"/>
              </a:lnSpc>
            </a:pPr>
            <a:r>
              <a:rPr lang="en-US" sz="3900">
                <a:solidFill>
                  <a:srgbClr val="000000"/>
                </a:solidFill>
                <a:latin typeface="Alice Bold"/>
                <a:ea typeface="Alice Bold"/>
                <a:cs typeface="Alice Bold"/>
                <a:sym typeface="Alice Bold"/>
              </a:rPr>
              <a:t>RAG-Based Chatbot for PDF Queries:</a:t>
            </a:r>
          </a:p>
        </p:txBody>
      </p:sp>
      <p:sp>
        <p:nvSpPr>
          <p:cNvPr name="TextBox 7" id="7"/>
          <p:cNvSpPr txBox="true"/>
          <p:nvPr/>
        </p:nvSpPr>
        <p:spPr>
          <a:xfrm rot="0">
            <a:off x="1028810" y="9293465"/>
            <a:ext cx="9208770" cy="500379"/>
          </a:xfrm>
          <a:prstGeom prst="rect">
            <a:avLst/>
          </a:prstGeom>
        </p:spPr>
        <p:txBody>
          <a:bodyPr anchor="t" rtlCol="false" tIns="0" lIns="0" bIns="0" rIns="0">
            <a:spAutoFit/>
          </a:bodyPr>
          <a:lstStyle/>
          <a:p>
            <a:pPr algn="l">
              <a:lnSpc>
                <a:spcPts val="3920"/>
              </a:lnSpc>
            </a:pPr>
            <a:r>
              <a:rPr lang="en-US" sz="2800" u="sng">
                <a:solidFill>
                  <a:srgbClr val="000000"/>
                </a:solidFill>
                <a:latin typeface="Arimo"/>
                <a:ea typeface="Arimo"/>
                <a:cs typeface="Arimo"/>
                <a:sym typeface="Arimo"/>
                <a:hlinkClick r:id="rId3" tooltip="https://ijsrem.com/download/rag-based-chatbot-using-llms/"/>
              </a:rPr>
              <a:t>https://ijsrem.com/download/rag-based-chatbot-using-llms/</a:t>
            </a:r>
          </a:p>
        </p:txBody>
      </p:sp>
      <p:sp>
        <p:nvSpPr>
          <p:cNvPr name="TextBox 8" id="8"/>
          <p:cNvSpPr txBox="true"/>
          <p:nvPr/>
        </p:nvSpPr>
        <p:spPr>
          <a:xfrm rot="0">
            <a:off x="1093541" y="8962875"/>
            <a:ext cx="695325" cy="415289"/>
          </a:xfrm>
          <a:prstGeom prst="rect">
            <a:avLst/>
          </a:prstGeom>
        </p:spPr>
        <p:txBody>
          <a:bodyPr anchor="t" rtlCol="false" tIns="0" lIns="0" bIns="0" rIns="0">
            <a:spAutoFit/>
          </a:bodyPr>
          <a:lstStyle/>
          <a:p>
            <a:pPr algn="ctr">
              <a:lnSpc>
                <a:spcPts val="3360"/>
              </a:lnSpc>
            </a:pPr>
            <a:r>
              <a:rPr lang="en-US" sz="2400">
                <a:solidFill>
                  <a:srgbClr val="000000"/>
                </a:solidFill>
                <a:latin typeface="Alice Bold"/>
                <a:ea typeface="Alice Bold"/>
                <a:cs typeface="Alice Bold"/>
                <a:sym typeface="Alice Bold"/>
              </a:rPr>
              <a:t>Link: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DAF0NDmWOnE</dc:identifier>
  <dcterms:modified xsi:type="dcterms:W3CDTF">2011-08-01T06:04:30Z</dcterms:modified>
  <cp:revision>1</cp:revision>
  <dc:title>Beige Pastel Orange Pastel Purple Professional Gradients College Thesis Education Presentation</dc:title>
</cp:coreProperties>
</file>